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70" r:id="rId4"/>
    <p:sldId id="258" r:id="rId5"/>
    <p:sldId id="259" r:id="rId6"/>
    <p:sldId id="261" r:id="rId7"/>
    <p:sldId id="269" r:id="rId8"/>
    <p:sldId id="264" r:id="rId9"/>
    <p:sldId id="272" r:id="rId10"/>
    <p:sldId id="275" r:id="rId11"/>
    <p:sldId id="266" r:id="rId12"/>
    <p:sldId id="274" r:id="rId13"/>
    <p:sldId id="273" r:id="rId1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B78FC-F983-48C3-A97E-F2BB26E26580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1183-63FC-458B-ADA8-7517E02A5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221002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Газификация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Республики Карелия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4969" y="4371950"/>
            <a:ext cx="6127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 Заместителя генерального директора по строительству </a:t>
            </a: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АО «Газпром Газораспределение Петрозаводск»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Блаткова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354" y="0"/>
            <a:ext cx="910850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Газификация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потребителей в рамках технологического присоединения </a:t>
            </a:r>
          </a:p>
          <a:p>
            <a:pPr algn="just"/>
            <a:endParaRPr lang="ru-RU" sz="800" dirty="0"/>
          </a:p>
          <a:p>
            <a:r>
              <a:rPr lang="ru-RU" sz="1600" dirty="0" smtClean="0"/>
              <a:t>Крупные объекты технологического присоединения:</a:t>
            </a:r>
            <a:endParaRPr lang="ru-RU" sz="1600" dirty="0"/>
          </a:p>
          <a:p>
            <a:r>
              <a:rPr lang="ru-RU" sz="1600" dirty="0"/>
              <a:t>1. Асфальтобетонный завод по адресу: Республика Карелия, </a:t>
            </a:r>
            <a:r>
              <a:rPr lang="ru-RU" sz="1600" dirty="0" err="1"/>
              <a:t>г.Кондопога</a:t>
            </a:r>
            <a:r>
              <a:rPr lang="ru-RU" sz="1600" dirty="0"/>
              <a:t>.</a:t>
            </a:r>
          </a:p>
          <a:p>
            <a:r>
              <a:rPr lang="ru-RU" sz="1600" dirty="0"/>
              <a:t>2. Предприятие по утилизации отходов по адресу: Республика Карелия, </a:t>
            </a:r>
            <a:r>
              <a:rPr lang="ru-RU" sz="1600" dirty="0" err="1"/>
              <a:t>г.Петрозаводск</a:t>
            </a:r>
            <a:r>
              <a:rPr lang="ru-RU" sz="1600" dirty="0"/>
              <a:t>, район проезда Энергетиков.</a:t>
            </a:r>
          </a:p>
          <a:p>
            <a:r>
              <a:rPr lang="ru-RU" sz="1600" dirty="0"/>
              <a:t>3. Комплекс производственных зданий по проезду Южному, д.5 в </a:t>
            </a:r>
            <a:r>
              <a:rPr lang="ru-RU" sz="1600" dirty="0" err="1"/>
              <a:t>г.Петрозаводске</a:t>
            </a:r>
            <a:r>
              <a:rPr lang="ru-RU" sz="1600" dirty="0"/>
              <a:t>.</a:t>
            </a:r>
          </a:p>
          <a:p>
            <a:r>
              <a:rPr lang="ru-RU" sz="1600" dirty="0"/>
              <a:t>4. Завод по переработке ягоды в </a:t>
            </a:r>
            <a:r>
              <a:rPr lang="ru-RU" sz="1600" dirty="0" err="1"/>
              <a:t>п.Березовка</a:t>
            </a:r>
            <a:r>
              <a:rPr lang="ru-RU" sz="1600" dirty="0"/>
              <a:t> </a:t>
            </a:r>
            <a:r>
              <a:rPr lang="ru-RU" sz="1600" dirty="0" err="1"/>
              <a:t>Кондопожского</a:t>
            </a:r>
            <a:r>
              <a:rPr lang="ru-RU" sz="1600" dirty="0"/>
              <a:t> района РК.</a:t>
            </a:r>
          </a:p>
          <a:p>
            <a:r>
              <a:rPr lang="ru-RU" sz="1600" dirty="0"/>
              <a:t>5. Завод по переработке </a:t>
            </a:r>
            <a:r>
              <a:rPr lang="ru-RU" sz="1600" dirty="0" smtClean="0"/>
              <a:t>рыбы в г. Кондопога</a:t>
            </a:r>
          </a:p>
          <a:p>
            <a:r>
              <a:rPr lang="ru-RU" sz="1600" dirty="0" smtClean="0"/>
              <a:t>6. </a:t>
            </a:r>
            <a:r>
              <a:rPr lang="ru-RU" sz="1600" dirty="0"/>
              <a:t>Завод по выращиванию малька в </a:t>
            </a:r>
            <a:r>
              <a:rPr lang="ru-RU" sz="1600" dirty="0" err="1"/>
              <a:t>д.Куйтежа</a:t>
            </a:r>
            <a:r>
              <a:rPr lang="ru-RU" sz="1600" dirty="0"/>
              <a:t> </a:t>
            </a:r>
            <a:r>
              <a:rPr lang="ru-RU" sz="1600" dirty="0" err="1"/>
              <a:t>Олонецкого</a:t>
            </a:r>
            <a:r>
              <a:rPr lang="ru-RU" sz="1600" dirty="0"/>
              <a:t> национального муниципального района Республики Карелия.</a:t>
            </a:r>
          </a:p>
          <a:p>
            <a:r>
              <a:rPr lang="ru-RU" sz="1600" dirty="0"/>
              <a:t>7</a:t>
            </a:r>
            <a:r>
              <a:rPr lang="ru-RU" sz="1600" dirty="0" smtClean="0"/>
              <a:t>. </a:t>
            </a:r>
            <a:r>
              <a:rPr lang="ru-RU" sz="1600" dirty="0"/>
              <a:t>Здание промышленного парка по выращиванию рыбы в установках замкнутого водоснабжения (УВЗ), расположенного по адресу: г. Кондопога, Петрозаводское шоссе, д.3.</a:t>
            </a:r>
          </a:p>
          <a:p>
            <a:r>
              <a:rPr lang="ru-RU" sz="1600" dirty="0"/>
              <a:t>8</a:t>
            </a:r>
            <a:r>
              <a:rPr lang="ru-RU" sz="1600" dirty="0" smtClean="0"/>
              <a:t>. </a:t>
            </a:r>
            <a:r>
              <a:rPr lang="ru-RU" sz="1600" dirty="0"/>
              <a:t>Завод по изготовлению строительных материалов по ул. Заводской в г. Петрозаводске.</a:t>
            </a:r>
          </a:p>
          <a:p>
            <a:r>
              <a:rPr lang="ru-RU" sz="1600" dirty="0"/>
              <a:t>9</a:t>
            </a:r>
            <a:r>
              <a:rPr lang="ru-RU" sz="1600" dirty="0" smtClean="0"/>
              <a:t>. </a:t>
            </a:r>
            <a:r>
              <a:rPr lang="ru-RU" sz="1600" dirty="0"/>
              <a:t>Площадка главного корпуса ТЭЦ и ИРП ООО «РК-Гранд», расположенных на о. </a:t>
            </a:r>
            <a:r>
              <a:rPr lang="ru-RU" sz="1600" dirty="0" err="1"/>
              <a:t>Пусунсаари</a:t>
            </a:r>
            <a:r>
              <a:rPr lang="ru-RU" sz="1600" dirty="0"/>
              <a:t>, д.1 </a:t>
            </a:r>
            <a:r>
              <a:rPr lang="ru-RU" sz="1600" dirty="0" err="1"/>
              <a:t>Питкярантского</a:t>
            </a:r>
            <a:r>
              <a:rPr lang="ru-RU" sz="1600" dirty="0"/>
              <a:t> района РК.</a:t>
            </a:r>
          </a:p>
          <a:p>
            <a:pPr lvl="0"/>
            <a:endParaRPr lang="ru-RU" sz="800" dirty="0" smtClean="0"/>
          </a:p>
          <a:p>
            <a:pPr lvl="0"/>
            <a:endParaRPr lang="ru-RU" sz="800" dirty="0"/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счет специальной надбавки </a:t>
            </a:r>
            <a:r>
              <a:rPr lang="ru-RU" sz="1600" dirty="0"/>
              <a:t>к тарифу на транспортировку природного </a:t>
            </a:r>
            <a:r>
              <a:rPr lang="ru-RU" sz="1600" dirty="0" smtClean="0"/>
              <a:t>газа осуществляется строительство сетей для возможности перевода МКД с СУГ на природный газ в г. Петрозаводске и г. Кондопога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38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 144"/>
          <p:cNvSpPr/>
          <p:nvPr/>
        </p:nvSpPr>
        <p:spPr>
          <a:xfrm>
            <a:off x="395536" y="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Программа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социальной газификации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u="sng" dirty="0" err="1">
                <a:solidFill>
                  <a:schemeClr val="accent1">
                    <a:lumMod val="50000"/>
                  </a:schemeClr>
                </a:solidFill>
              </a:rPr>
              <a:t>догазификации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6" name="Таблица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53023"/>
              </p:ext>
            </p:extLst>
          </p:nvPr>
        </p:nvGraphicFramePr>
        <p:xfrm>
          <a:off x="65631" y="888261"/>
          <a:ext cx="8842811" cy="1610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0336"/>
                <a:gridCol w="957971"/>
                <a:gridCol w="1031661"/>
                <a:gridCol w="1031661"/>
                <a:gridCol w="744605"/>
                <a:gridCol w="876577"/>
              </a:tblGrid>
              <a:tr h="0"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Мероприятие </a:t>
                      </a:r>
                      <a:r>
                        <a:rPr lang="ru-RU" sz="1300" dirty="0" err="1">
                          <a:effectLst/>
                        </a:rPr>
                        <a:t>догазификации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Догазификация домовладений по годам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всего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0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подключение заявителя при наличии крана на фасаде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1426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1378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2817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97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строительство газопровода-ввода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218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811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1162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24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строительство газораспределительной сети с вводами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384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2003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4093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6480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Всего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4192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4174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10459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8" name="Прямоугольник 147"/>
          <p:cNvSpPr/>
          <p:nvPr/>
        </p:nvSpPr>
        <p:spPr>
          <a:xfrm>
            <a:off x="35498" y="334263"/>
            <a:ext cx="9108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План-график </a:t>
            </a:r>
            <a:r>
              <a:rPr lang="ru-RU" sz="1400" dirty="0" err="1">
                <a:latin typeface="+mj-lt"/>
                <a:ea typeface="Times New Roman" panose="02020603050405020304" pitchFamily="18" charset="0"/>
              </a:rPr>
              <a:t>догазификации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anose="02020603050405020304" pitchFamily="18" charset="0"/>
              </a:rPr>
              <a:t>утвержденый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Главой Республики Карелия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Распоряжением от 21.02.2024г. предусматривает возможность подключения </a:t>
            </a:r>
            <a:r>
              <a:rPr lang="ru-RU" sz="1400" b="1" dirty="0" smtClean="0">
                <a:latin typeface="+mj-lt"/>
                <a:ea typeface="Times New Roman" panose="02020603050405020304" pitchFamily="18" charset="0"/>
              </a:rPr>
              <a:t>10459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домовладений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в </a:t>
            </a:r>
            <a:r>
              <a:rPr lang="en-US" sz="1400" b="1" dirty="0">
                <a:latin typeface="+mj-lt"/>
                <a:ea typeface="Times New Roman" panose="02020603050405020304" pitchFamily="18" charset="0"/>
              </a:rPr>
              <a:t>32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населенных пунктах.</a:t>
            </a:r>
            <a:endParaRPr lang="ru-RU" sz="1400" dirty="0">
              <a:latin typeface="+mj-lt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-5471" y="2559268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400" dirty="0"/>
              <a:t>Для реализации плана-графика </a:t>
            </a:r>
            <a:r>
              <a:rPr lang="ru-RU" sz="1400" dirty="0" err="1"/>
              <a:t>догазификации</a:t>
            </a:r>
            <a:r>
              <a:rPr lang="ru-RU" sz="1400" dirty="0"/>
              <a:t> в полном объеме определена необходимость в строительстве уличной сети в количестве </a:t>
            </a:r>
            <a:r>
              <a:rPr lang="ru-RU" sz="1400" b="1" dirty="0"/>
              <a:t>67</a:t>
            </a:r>
            <a:r>
              <a:rPr lang="ru-RU" sz="1400" dirty="0"/>
              <a:t> </a:t>
            </a:r>
            <a:r>
              <a:rPr lang="ru-RU" sz="1400" b="1" dirty="0"/>
              <a:t>объектов</a:t>
            </a:r>
            <a:r>
              <a:rPr lang="ru-RU" sz="1400" dirty="0"/>
              <a:t>, предусматривающих возможность для подключения </a:t>
            </a:r>
            <a:r>
              <a:rPr lang="ru-RU" sz="1400" dirty="0" smtClean="0"/>
              <a:t>6480 </a:t>
            </a:r>
            <a:r>
              <a:rPr lang="ru-RU" sz="1400" dirty="0" err="1" smtClean="0"/>
              <a:t>домовладений,ориентировочной</a:t>
            </a:r>
            <a:r>
              <a:rPr lang="ru-RU" sz="1400" dirty="0" smtClean="0"/>
              <a:t> </a:t>
            </a:r>
            <a:r>
              <a:rPr lang="ru-RU" sz="1400" dirty="0"/>
              <a:t>протяженностью более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390 км в 32 </a:t>
            </a:r>
            <a:r>
              <a:rPr lang="ru-RU" sz="1400" b="1" dirty="0"/>
              <a:t>населенном пункте</a:t>
            </a:r>
            <a:r>
              <a:rPr lang="ru-RU" sz="1400" dirty="0"/>
              <a:t>.</a:t>
            </a:r>
          </a:p>
          <a:p>
            <a:pPr lvl="0" algn="just"/>
            <a:r>
              <a:rPr lang="ru-RU" sz="1400" b="1" dirty="0" smtClean="0"/>
              <a:t>По </a:t>
            </a:r>
            <a:r>
              <a:rPr lang="ru-RU" sz="1400" b="1" dirty="0"/>
              <a:t>18 объектам завершено строительство в период с 2023 по настоящий </a:t>
            </a:r>
            <a:r>
              <a:rPr lang="ru-RU" sz="1400" b="1" dirty="0" smtClean="0"/>
              <a:t>период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 hangingPunct="0"/>
            <a:r>
              <a:rPr lang="ru-RU" sz="1400" dirty="0"/>
              <a:t>Общая протяженность 80,8 км. </a:t>
            </a:r>
            <a:r>
              <a:rPr lang="ru-RU" sz="1400" dirty="0" smtClean="0"/>
              <a:t>Создана </a:t>
            </a:r>
            <a:r>
              <a:rPr lang="ru-RU" sz="1400" dirty="0"/>
              <a:t>техническая возможность для 2278 домовладения.</a:t>
            </a:r>
          </a:p>
          <a:p>
            <a:pPr algn="just"/>
            <a:r>
              <a:rPr lang="ru-RU" sz="1400" dirty="0"/>
              <a:t> </a:t>
            </a:r>
            <a:r>
              <a:rPr lang="ru-RU" sz="1400" b="1" dirty="0" smtClean="0"/>
              <a:t>По </a:t>
            </a:r>
            <a:r>
              <a:rPr lang="ru-RU" sz="1400" b="1" dirty="0"/>
              <a:t>26 объектам заключены договоры и осуществляется </a:t>
            </a:r>
            <a:r>
              <a:rPr lang="ru-RU" sz="1400" b="1" dirty="0" smtClean="0"/>
              <a:t>строительство.</a:t>
            </a:r>
          </a:p>
          <a:p>
            <a:pPr lvl="0" algn="just"/>
            <a:r>
              <a:rPr lang="ru-RU" sz="1400" dirty="0" smtClean="0"/>
              <a:t>Общая </a:t>
            </a:r>
            <a:r>
              <a:rPr lang="ru-RU" sz="1400" dirty="0"/>
              <a:t>протяженность более 72 км. Будет обеспечена техническая возможность для 3382 домовладения.</a:t>
            </a:r>
          </a:p>
          <a:p>
            <a:pPr algn="just" hangingPunct="0"/>
            <a:r>
              <a:rPr lang="ru-RU" sz="1400" dirty="0"/>
              <a:t> </a:t>
            </a:r>
            <a:r>
              <a:rPr lang="ru-RU" sz="1400" b="1" dirty="0" smtClean="0"/>
              <a:t>По </a:t>
            </a:r>
            <a:r>
              <a:rPr lang="ru-RU" sz="1400" b="1" dirty="0"/>
              <a:t>23 объектам осуществляется проектирование со сроком завершения в 2024 году.</a:t>
            </a:r>
            <a:endParaRPr lang="ru-RU" sz="1400" dirty="0"/>
          </a:p>
          <a:p>
            <a:pPr lvl="0" algn="just" hangingPunct="0"/>
            <a:r>
              <a:rPr lang="ru-RU" sz="1400" dirty="0"/>
              <a:t>Ориентировочная протяженность 181,5 км. </a:t>
            </a:r>
          </a:p>
          <a:p>
            <a:pPr lvl="0" algn="just" hangingPunct="0"/>
            <a:r>
              <a:rPr lang="ru-RU" sz="1400" dirty="0"/>
              <a:t>Будет обеспечена техническая возможность для 2066 домовладений.</a:t>
            </a:r>
          </a:p>
          <a:p>
            <a:pPr lvl="0" algn="just" hangingPunct="0"/>
            <a:r>
              <a:rPr lang="ru-RU" sz="1400" dirty="0"/>
              <a:t>Завершение строительством данных объектов запланировано в 2025 – 2026 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 144"/>
          <p:cNvSpPr/>
          <p:nvPr/>
        </p:nvSpPr>
        <p:spPr>
          <a:xfrm>
            <a:off x="179512" y="12347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Предъявление законченного строительством объекта представителю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Ростехнадзора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27534"/>
            <a:ext cx="8712968" cy="425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показатели определённые Обществом для обеспечения оценки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соответствия объектов сетей газораспределения и </a:t>
            </a:r>
            <a:r>
              <a:rPr lang="ru-RU" sz="1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газопотребления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обладающих признаками опасных производственных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объектов,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приемочной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комиссией в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Техническим регламентом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 безопасности сетей газораспределения и </a:t>
            </a:r>
            <a:r>
              <a:rPr lang="ru-RU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газопотребления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утвержденного постановлением Правительства Российской Федерации от 29.10.2010 № 870 (далее - технический регламент № 870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400" dirty="0">
              <a:latin typeface="+mj-lt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технических решений, предусмотренных проектной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документацией;</a:t>
            </a:r>
            <a:endParaRPr lang="ru-RU" sz="1400" dirty="0" smtClean="0">
              <a:latin typeface="+mj-lt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аличие проектной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(исполнительной) документации, журнала контроля производства строительных работ, протоколов проведения испытания на герметичность, проверки сварных соединений и защитных покрытий, строительных паспортов газопроводов, паспортов на газоиспользующее оборудование, технологические устройства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latin typeface="+mj-lt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документов, подтверждающих соответствие используемых технических устройств, труб, фасонных частей, сварочных и изоляционных материалов, актов о разбивке и передаче трассы, приемке скрытых работ, приемке специальных работ, приемке внутренней полости газопровода, приемке изоляционного покрытия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endParaRPr lang="ru-RU" sz="1400" dirty="0">
              <a:latin typeface="+mj-lt"/>
              <a:ea typeface="Times New Roman" panose="02020603050405020304" pitchFamily="18" charset="0"/>
            </a:endParaRPr>
          </a:p>
          <a:p>
            <a:pPr indent="43688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Своевременное уведомление </a:t>
            </a:r>
            <a:r>
              <a:rPr lang="ru-RU" sz="1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об организации работы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комиссий по приемке Объектов после завершения строительства либо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реконструкции.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 144"/>
          <p:cNvSpPr/>
          <p:nvPr/>
        </p:nvSpPr>
        <p:spPr>
          <a:xfrm>
            <a:off x="539552" y="221171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СПАСИБО  ЗА  ВНИМАНИЕ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4539" y="0"/>
            <a:ext cx="9154109" cy="5339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Газификация Республики Карелия осуществляется в рамках </a:t>
            </a: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Региональной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программы «Газификация жилищно-коммунального хозяйства,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промышленных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и иных организаций на территории Республики Карелия на 2022-2030 годы»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Основные направления развития газификации предусмотренные региональной программой:</a:t>
            </a:r>
          </a:p>
          <a:p>
            <a:pPr algn="ctr"/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 algn="ctr">
              <a:buAutoNum type="romanUcPeriod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Реализация Программы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развития газоснабжения и газификации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Республика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Карелия на период 2021 – 2025 годы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ctr"/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1700" dirty="0">
                <a:solidFill>
                  <a:schemeClr val="tx2">
                    <a:lumMod val="50000"/>
                  </a:schemeClr>
                </a:solidFill>
              </a:rPr>
              <a:t>II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Газификация потребителей в рамках технологического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присоединения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во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исполнение «Правил подключения (технологического присоединения)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объектов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капитального строительства к сетям газораспределения»,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утвержденных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Постановлением Правительства РФ №1547 от 13.09.2021г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ctr"/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1700" dirty="0">
                <a:solidFill>
                  <a:schemeClr val="tx2">
                    <a:lumMod val="50000"/>
                  </a:schemeClr>
                </a:solidFill>
              </a:rPr>
              <a:t>III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. Мероприятий по газификации Республики Карелия на 2020-2030 годы,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счет специальной надбавки к тарифу на транспортировку природного газа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ctr"/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1700" dirty="0">
                <a:solidFill>
                  <a:schemeClr val="tx2">
                    <a:lumMod val="50000"/>
                  </a:schemeClr>
                </a:solidFill>
              </a:rPr>
              <a:t>IV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. Программа социальной газификации </a:t>
            </a:r>
            <a:r>
              <a:rPr lang="ru-RU" sz="1700" u="sng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700" u="sng" dirty="0" err="1">
                <a:solidFill>
                  <a:schemeClr val="tx2">
                    <a:lumMod val="50000"/>
                  </a:schemeClr>
                </a:solidFill>
              </a:rPr>
              <a:t>догазификации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) населения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Республики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Карелия во исполнение поручений Президента Российской Федерации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В.В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. Путина от 31.05.2020г. № Пр-907.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79"/>
          <p:cNvSpPr/>
          <p:nvPr/>
        </p:nvSpPr>
        <p:spPr>
          <a:xfrm>
            <a:off x="213780" y="1981201"/>
            <a:ext cx="8640960" cy="8757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В результате реализации программных мероприятий планируется газифицировать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  </a:t>
            </a:r>
            <a:r>
              <a:rPr lang="ru-RU" sz="17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DejaVu Sans"/>
              </a:rPr>
              <a:t>75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населенных пунктов в </a:t>
            </a:r>
            <a:r>
              <a:rPr lang="ru-RU" sz="1700" b="1" strike="noStrike" spc="-1" dirty="0">
                <a:solidFill>
                  <a:schemeClr val="accent1">
                    <a:lumMod val="75000"/>
                  </a:schemeClr>
                </a:solidFill>
                <a:latin typeface="+mj-lt"/>
                <a:ea typeface="DejaVu Sans"/>
              </a:rPr>
              <a:t>7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районах республики: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Лахденпохском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Питкярантском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Прионежском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Пряжинском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Пудожском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Сегежском и Сортавальском. </a:t>
            </a:r>
            <a:endParaRPr lang="ru-RU" sz="1700" b="0" strike="noStrike" spc="-1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5" name="Содержимое 3"/>
          <p:cNvGraphicFramePr/>
          <p:nvPr>
            <p:extLst>
              <p:ext uri="{D42A27DB-BD31-4B8C-83A1-F6EECF244321}">
                <p14:modId xmlns:p14="http://schemas.microsoft.com/office/powerpoint/2010/main" val="3130550273"/>
              </p:ext>
            </p:extLst>
          </p:nvPr>
        </p:nvGraphicFramePr>
        <p:xfrm>
          <a:off x="250300" y="-5635"/>
          <a:ext cx="8424935" cy="1920240"/>
        </p:xfrm>
        <a:graphic>
          <a:graphicData uri="http://schemas.openxmlformats.org/drawingml/2006/table">
            <a:tbl>
              <a:tblPr/>
              <a:tblGrid>
                <a:gridCol w="2062188"/>
                <a:gridCol w="2055234"/>
                <a:gridCol w="2286058"/>
                <a:gridCol w="2021455"/>
              </a:tblGrid>
              <a:tr h="47608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В рамках реализации программы развития газоснабжения и газификации Республика Карелия на период 2021 – 2025 </a:t>
                      </a:r>
                      <a:r>
                        <a:rPr lang="ru-RU" sz="17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годы</a:t>
                      </a:r>
                      <a:r>
                        <a:rPr lang="ru-RU" sz="1700" b="0" strike="noStrike" spc="-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DejaVu Sans"/>
                        </a:rPr>
                        <a:t>осуществляется</a:t>
                      </a:r>
                      <a:r>
                        <a:rPr lang="ru-RU" sz="1700" b="0" strike="noStrike" spc="-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DejaVu Sans"/>
                        </a:rPr>
                        <a:t> </a:t>
                      </a:r>
                      <a:r>
                        <a:rPr lang="ru-RU" sz="1700" b="0" strike="noStrike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DejaVu Sans"/>
                        </a:rPr>
                        <a:t>строительство: </a:t>
                      </a:r>
                      <a:endParaRPr lang="ru-RU" sz="1700" b="0" strike="noStrike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214021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DejaVu Sans"/>
                        </a:rPr>
                        <a:t>3</a:t>
                      </a: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+mj-lt"/>
                          <a:ea typeface="DejaVu Sans"/>
                        </a:rPr>
                        <a:t> 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+mj-lt"/>
                          <a:ea typeface="DejaVu Sans"/>
                        </a:rPr>
                        <a:t>газопроводов-отводов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600" b="0" strike="noStrike" spc="-1" dirty="0" smtClean="0">
                        <a:solidFill>
                          <a:schemeClr val="dk1"/>
                        </a:solidFill>
                        <a:latin typeface="+mj-lt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600" b="0" strike="noStrike" spc="-1" dirty="0" smtClean="0">
                        <a:solidFill>
                          <a:schemeClr val="dk1"/>
                        </a:solidFill>
                        <a:latin typeface="+mj-lt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DejaVu Sans"/>
                        </a:rPr>
                        <a:t>22</a:t>
                      </a:r>
                      <a:r>
                        <a:rPr lang="ru-RU" sz="1600" b="1" strike="noStrike" spc="-1" dirty="0" smtClean="0">
                          <a:solidFill>
                            <a:schemeClr val="dk1"/>
                          </a:solidFill>
                          <a:latin typeface="+mj-lt"/>
                          <a:ea typeface="DejaVu Sans"/>
                        </a:rPr>
                        <a:t> 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+mj-lt"/>
                          <a:ea typeface="DejaVu Sans"/>
                        </a:rPr>
                        <a:t>межпоселковых </a:t>
                      </a: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+mj-lt"/>
                          <a:ea typeface="DejaVu Sans"/>
                        </a:rPr>
                        <a:t>газопроводов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DejaVu Sans"/>
                        </a:rPr>
                        <a:t>2</a:t>
                      </a:r>
                      <a:r>
                        <a:rPr lang="en-US" sz="16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DejaVu Sans"/>
                        </a:rPr>
                        <a:t>8</a:t>
                      </a:r>
                      <a:r>
                        <a:rPr lang="ru-RU" sz="1600" b="1" strike="noStrike" spc="-1" dirty="0" smtClean="0">
                          <a:solidFill>
                            <a:schemeClr val="dk1"/>
                          </a:solidFill>
                          <a:latin typeface="+mj-lt"/>
                          <a:ea typeface="DejaVu Sans"/>
                        </a:rPr>
                        <a:t> 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0" strike="noStrike" spc="-1" dirty="0" err="1">
                          <a:solidFill>
                            <a:schemeClr val="dk1"/>
                          </a:solidFill>
                          <a:latin typeface="+mj-lt"/>
                          <a:ea typeface="DejaVu Sans"/>
                        </a:rPr>
                        <a:t>внутрипоселковых</a:t>
                      </a: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+mj-lt"/>
                          <a:ea typeface="DejaVu Sans"/>
                        </a:rPr>
                        <a:t> </a:t>
                      </a: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+mj-lt"/>
                          <a:ea typeface="DejaVu Sans"/>
                        </a:rPr>
                        <a:t>газопроводов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600" b="1" strike="noStrike" spc="-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DejaVu Sans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DejaVu Sans"/>
                        </a:rPr>
                        <a:t>2710 </a:t>
                      </a:r>
                      <a:r>
                        <a:rPr lang="ru-RU" sz="1600" b="0" strike="noStrike" spc="-1" dirty="0">
                          <a:solidFill>
                            <a:srgbClr val="2A6099"/>
                          </a:solidFill>
                          <a:latin typeface="+mj-lt"/>
                          <a:ea typeface="DejaVu Sans"/>
                        </a:rPr>
                        <a:t>км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+mj-lt"/>
                          <a:ea typeface="DejaVu Sans"/>
                        </a:rPr>
                        <a:t>распределительных сетей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1"/>
          <p:cNvSpPr/>
          <p:nvPr/>
        </p:nvSpPr>
        <p:spPr>
          <a:xfrm>
            <a:off x="188180" y="4234716"/>
            <a:ext cx="8712968" cy="8757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Уровень газификации региона на 01.08.2022 года составляет более </a:t>
            </a:r>
            <a:r>
              <a:rPr lang="ru-RU" sz="1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34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%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                                          (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в целом по России </a:t>
            </a:r>
            <a:r>
              <a:rPr lang="ru-RU" sz="1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71,4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 %).</a:t>
            </a:r>
            <a:endParaRPr lang="ru-RU" sz="1700" b="0" strike="noStrike" spc="-1" dirty="0">
              <a:solidFill>
                <a:srgbClr val="000000"/>
              </a:solidFill>
              <a:latin typeface="+mj-lt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Прогнозный 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уровень газификации региона до конца 2025 года составит порядка </a:t>
            </a:r>
            <a:r>
              <a:rPr lang="ru-RU" sz="1700" b="1" spc="-1" dirty="0" smtClean="0">
                <a:solidFill>
                  <a:srgbClr val="000000"/>
                </a:solidFill>
                <a:latin typeface="+mj-lt"/>
                <a:ea typeface="DejaVu Sans"/>
              </a:rPr>
              <a:t>45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%</a:t>
            </a:r>
            <a:endParaRPr lang="ru-RU" sz="1700" b="0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FA2BB-DBA3-408D-B13A-99C227F9EA2D}"/>
              </a:ext>
            </a:extLst>
          </p:cNvPr>
          <p:cNvSpPr txBox="1"/>
          <p:nvPr/>
        </p:nvSpPr>
        <p:spPr>
          <a:xfrm>
            <a:off x="1255432" y="1489878"/>
            <a:ext cx="949218" cy="3428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28" b="1" dirty="0" smtClean="0">
                <a:solidFill>
                  <a:srgbClr val="002060"/>
                </a:solidFill>
                <a:latin typeface="Arial Narrow"/>
              </a:rPr>
              <a:t>282 </a:t>
            </a:r>
            <a:r>
              <a:rPr lang="ru-RU" sz="1086" b="1" dirty="0">
                <a:solidFill>
                  <a:srgbClr val="002060"/>
                </a:solidFill>
                <a:latin typeface="Arial Narrow"/>
              </a:rPr>
              <a:t>км</a:t>
            </a:r>
            <a:r>
              <a:rPr lang="ru-RU" sz="1628" b="1" dirty="0">
                <a:solidFill>
                  <a:srgbClr val="002060"/>
                </a:solidFill>
                <a:latin typeface="Arial Narrow"/>
              </a:rPr>
              <a:t> </a:t>
            </a:r>
          </a:p>
        </p:txBody>
      </p:sp>
      <p:pic>
        <p:nvPicPr>
          <p:cNvPr id="9" name="Рисунок 8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E27F8BB-37BE-4DB4-BF0E-2971017D6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37" y="1465482"/>
            <a:ext cx="668673" cy="424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9788DA-8F28-4981-AAD8-DE02536C3243}"/>
              </a:ext>
            </a:extLst>
          </p:cNvPr>
          <p:cNvSpPr txBox="1"/>
          <p:nvPr/>
        </p:nvSpPr>
        <p:spPr>
          <a:xfrm>
            <a:off x="5495900" y="2892385"/>
            <a:ext cx="1236339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itchFamily="34" charset="0"/>
              </a:rPr>
              <a:t>Количество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itchFamily="34" charset="0"/>
              </a:rPr>
              <a:t>котельных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419058-135A-4FBF-A845-E5CE217FF65F}"/>
              </a:ext>
            </a:extLst>
          </p:cNvPr>
          <p:cNvSpPr txBox="1"/>
          <p:nvPr/>
        </p:nvSpPr>
        <p:spPr>
          <a:xfrm>
            <a:off x="5830819" y="3820385"/>
            <a:ext cx="707570" cy="3428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28" b="1" dirty="0" smtClean="0">
                <a:solidFill>
                  <a:srgbClr val="002060"/>
                </a:solidFill>
                <a:latin typeface="Arial Narrow"/>
              </a:rPr>
              <a:t>93</a:t>
            </a:r>
            <a:r>
              <a:rPr lang="ru-RU" sz="1447" b="1" dirty="0" smtClean="0">
                <a:solidFill>
                  <a:srgbClr val="002060"/>
                </a:solidFill>
                <a:latin typeface="Arial Narrow"/>
              </a:rPr>
              <a:t> </a:t>
            </a:r>
            <a:r>
              <a:rPr lang="ru-RU" sz="1447" b="1" dirty="0">
                <a:solidFill>
                  <a:srgbClr val="002060"/>
                </a:solidFill>
                <a:latin typeface="Arial Narrow"/>
              </a:rPr>
              <a:t>ед.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B0BE43-2B9F-4CB9-AB93-67C85B4C9C01}"/>
              </a:ext>
            </a:extLst>
          </p:cNvPr>
          <p:cNvSpPr txBox="1"/>
          <p:nvPr/>
        </p:nvSpPr>
        <p:spPr>
          <a:xfrm>
            <a:off x="2723842" y="3829680"/>
            <a:ext cx="949216" cy="3428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28" b="1" dirty="0" smtClean="0">
                <a:solidFill>
                  <a:srgbClr val="002060"/>
                </a:solidFill>
                <a:latin typeface="Arial Narrow"/>
              </a:rPr>
              <a:t>26238 </a:t>
            </a:r>
            <a:r>
              <a:rPr lang="ru-RU" sz="1086" b="1" dirty="0">
                <a:solidFill>
                  <a:srgbClr val="002060"/>
                </a:solidFill>
                <a:latin typeface="Arial Narrow"/>
              </a:rPr>
              <a:t>ед.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59CB-7543-4278-9EAC-CB1D377D2C4F}"/>
              </a:ext>
            </a:extLst>
          </p:cNvPr>
          <p:cNvSpPr txBox="1"/>
          <p:nvPr/>
        </p:nvSpPr>
        <p:spPr>
          <a:xfrm>
            <a:off x="3892496" y="2869227"/>
            <a:ext cx="1518488" cy="6147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itchFamily="34" charset="0"/>
              </a:rPr>
              <a:t>Количество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itchFamily="34" charset="0"/>
              </a:rPr>
              <a:t>населенных пунктов</a:t>
            </a:r>
          </a:p>
          <a:p>
            <a:endParaRPr lang="ru-RU" sz="995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7F4B74-E83F-4836-A055-FC5414B914BC}"/>
              </a:ext>
            </a:extLst>
          </p:cNvPr>
          <p:cNvSpPr txBox="1"/>
          <p:nvPr/>
        </p:nvSpPr>
        <p:spPr>
          <a:xfrm>
            <a:off x="4368364" y="3843287"/>
            <a:ext cx="713827" cy="3428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28" b="1" dirty="0" smtClean="0">
                <a:solidFill>
                  <a:srgbClr val="002060"/>
                </a:solidFill>
                <a:latin typeface="Arial Narrow"/>
              </a:rPr>
              <a:t>70</a:t>
            </a:r>
            <a:r>
              <a:rPr lang="ru-RU" sz="1447" b="1" dirty="0" smtClean="0">
                <a:solidFill>
                  <a:srgbClr val="002060"/>
                </a:solidFill>
                <a:latin typeface="Arial Narrow"/>
              </a:rPr>
              <a:t> </a:t>
            </a:r>
            <a:r>
              <a:rPr lang="ru-RU" sz="1086" b="1" dirty="0">
                <a:solidFill>
                  <a:srgbClr val="002060"/>
                </a:solidFill>
                <a:latin typeface="Arial Narrow"/>
              </a:rPr>
              <a:t>ед.</a:t>
            </a:r>
          </a:p>
        </p:txBody>
      </p:sp>
      <p:grpSp>
        <p:nvGrpSpPr>
          <p:cNvPr id="15" name="Group 189"/>
          <p:cNvGrpSpPr>
            <a:grpSpLocks noChangeAspect="1"/>
          </p:cNvGrpSpPr>
          <p:nvPr/>
        </p:nvGrpSpPr>
        <p:grpSpPr bwMode="auto">
          <a:xfrm>
            <a:off x="4334868" y="3340082"/>
            <a:ext cx="567540" cy="497050"/>
            <a:chOff x="2034" y="2611"/>
            <a:chExt cx="314" cy="275"/>
          </a:xfrm>
        </p:grpSpPr>
        <p:sp>
          <p:nvSpPr>
            <p:cNvPr id="16" name="Rectangle 190"/>
            <p:cNvSpPr>
              <a:spLocks noChangeArrowheads="1"/>
            </p:cNvSpPr>
            <p:nvPr/>
          </p:nvSpPr>
          <p:spPr bwMode="auto">
            <a:xfrm>
              <a:off x="2109" y="2704"/>
              <a:ext cx="167" cy="182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7" name="Rectangle 191"/>
            <p:cNvSpPr>
              <a:spLocks noChangeArrowheads="1"/>
            </p:cNvSpPr>
            <p:nvPr/>
          </p:nvSpPr>
          <p:spPr bwMode="auto">
            <a:xfrm>
              <a:off x="2130" y="2724"/>
              <a:ext cx="27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8" name="Rectangle 192"/>
            <p:cNvSpPr>
              <a:spLocks noChangeArrowheads="1"/>
            </p:cNvSpPr>
            <p:nvPr/>
          </p:nvSpPr>
          <p:spPr bwMode="auto">
            <a:xfrm>
              <a:off x="2177" y="2724"/>
              <a:ext cx="28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9" name="Rectangle 193"/>
            <p:cNvSpPr>
              <a:spLocks noChangeArrowheads="1"/>
            </p:cNvSpPr>
            <p:nvPr/>
          </p:nvSpPr>
          <p:spPr bwMode="auto">
            <a:xfrm>
              <a:off x="2222" y="2724"/>
              <a:ext cx="28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0" name="Rectangle 194"/>
            <p:cNvSpPr>
              <a:spLocks noChangeArrowheads="1"/>
            </p:cNvSpPr>
            <p:nvPr/>
          </p:nvSpPr>
          <p:spPr bwMode="auto">
            <a:xfrm>
              <a:off x="2130" y="2773"/>
              <a:ext cx="27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1" name="Rectangle 195"/>
            <p:cNvSpPr>
              <a:spLocks noChangeArrowheads="1"/>
            </p:cNvSpPr>
            <p:nvPr/>
          </p:nvSpPr>
          <p:spPr bwMode="auto">
            <a:xfrm>
              <a:off x="2177" y="2773"/>
              <a:ext cx="28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2" name="Rectangle 196"/>
            <p:cNvSpPr>
              <a:spLocks noChangeArrowheads="1"/>
            </p:cNvSpPr>
            <p:nvPr/>
          </p:nvSpPr>
          <p:spPr bwMode="auto">
            <a:xfrm>
              <a:off x="2171" y="2817"/>
              <a:ext cx="39" cy="69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3" name="Rectangle 197"/>
            <p:cNvSpPr>
              <a:spLocks noChangeArrowheads="1"/>
            </p:cNvSpPr>
            <p:nvPr/>
          </p:nvSpPr>
          <p:spPr bwMode="auto">
            <a:xfrm>
              <a:off x="2222" y="2773"/>
              <a:ext cx="28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4" name="Rectangle 198"/>
            <p:cNvSpPr>
              <a:spLocks noChangeArrowheads="1"/>
            </p:cNvSpPr>
            <p:nvPr/>
          </p:nvSpPr>
          <p:spPr bwMode="auto">
            <a:xfrm>
              <a:off x="2292" y="2749"/>
              <a:ext cx="28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5" name="Rectangle 199"/>
            <p:cNvSpPr>
              <a:spLocks noChangeArrowheads="1"/>
            </p:cNvSpPr>
            <p:nvPr/>
          </p:nvSpPr>
          <p:spPr bwMode="auto">
            <a:xfrm>
              <a:off x="2292" y="2797"/>
              <a:ext cx="28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6" name="Rectangle 200"/>
            <p:cNvSpPr>
              <a:spLocks noChangeArrowheads="1"/>
            </p:cNvSpPr>
            <p:nvPr/>
          </p:nvSpPr>
          <p:spPr bwMode="auto">
            <a:xfrm>
              <a:off x="2064" y="2749"/>
              <a:ext cx="27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7" name="Rectangle 201"/>
            <p:cNvSpPr>
              <a:spLocks noChangeArrowheads="1"/>
            </p:cNvSpPr>
            <p:nvPr/>
          </p:nvSpPr>
          <p:spPr bwMode="auto">
            <a:xfrm>
              <a:off x="2064" y="2797"/>
              <a:ext cx="27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8" name="Rectangle 202"/>
            <p:cNvSpPr>
              <a:spLocks noChangeArrowheads="1"/>
            </p:cNvSpPr>
            <p:nvPr/>
          </p:nvSpPr>
          <p:spPr bwMode="auto">
            <a:xfrm>
              <a:off x="2130" y="2833"/>
              <a:ext cx="27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9" name="Rectangle 203"/>
            <p:cNvSpPr>
              <a:spLocks noChangeArrowheads="1"/>
            </p:cNvSpPr>
            <p:nvPr/>
          </p:nvSpPr>
          <p:spPr bwMode="auto">
            <a:xfrm>
              <a:off x="2222" y="2833"/>
              <a:ext cx="28" cy="3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0" name="Freeform 204"/>
            <p:cNvSpPr>
              <a:spLocks/>
            </p:cNvSpPr>
            <p:nvPr/>
          </p:nvSpPr>
          <p:spPr bwMode="auto">
            <a:xfrm>
              <a:off x="2091" y="2611"/>
              <a:ext cx="196" cy="93"/>
            </a:xfrm>
            <a:custGeom>
              <a:avLst/>
              <a:gdLst>
                <a:gd name="T0" fmla="*/ 0 w 196"/>
                <a:gd name="T1" fmla="*/ 87 h 93"/>
                <a:gd name="T2" fmla="*/ 0 w 196"/>
                <a:gd name="T3" fmla="*/ 93 h 93"/>
                <a:gd name="T4" fmla="*/ 18 w 196"/>
                <a:gd name="T5" fmla="*/ 93 h 93"/>
                <a:gd name="T6" fmla="*/ 196 w 196"/>
                <a:gd name="T7" fmla="*/ 93 h 93"/>
                <a:gd name="T8" fmla="*/ 196 w 196"/>
                <a:gd name="T9" fmla="*/ 87 h 93"/>
                <a:gd name="T10" fmla="*/ 100 w 196"/>
                <a:gd name="T11" fmla="*/ 0 h 93"/>
                <a:gd name="T12" fmla="*/ 0 w 196"/>
                <a:gd name="T1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93">
                  <a:moveTo>
                    <a:pt x="0" y="87"/>
                  </a:moveTo>
                  <a:lnTo>
                    <a:pt x="0" y="93"/>
                  </a:lnTo>
                  <a:lnTo>
                    <a:pt x="18" y="93"/>
                  </a:lnTo>
                  <a:lnTo>
                    <a:pt x="196" y="93"/>
                  </a:lnTo>
                  <a:lnTo>
                    <a:pt x="196" y="87"/>
                  </a:lnTo>
                  <a:lnTo>
                    <a:pt x="100" y="0"/>
                  </a:lnTo>
                  <a:lnTo>
                    <a:pt x="0" y="87"/>
                  </a:lnTo>
                  <a:close/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1" name="Freeform 205"/>
            <p:cNvSpPr>
              <a:spLocks/>
            </p:cNvSpPr>
            <p:nvPr/>
          </p:nvSpPr>
          <p:spPr bwMode="auto">
            <a:xfrm>
              <a:off x="2250" y="2657"/>
              <a:ext cx="98" cy="77"/>
            </a:xfrm>
            <a:custGeom>
              <a:avLst/>
              <a:gdLst>
                <a:gd name="T0" fmla="*/ 0 w 98"/>
                <a:gd name="T1" fmla="*/ 0 h 77"/>
                <a:gd name="T2" fmla="*/ 77 w 98"/>
                <a:gd name="T3" fmla="*/ 0 h 77"/>
                <a:gd name="T4" fmla="*/ 98 w 98"/>
                <a:gd name="T5" fmla="*/ 67 h 77"/>
                <a:gd name="T6" fmla="*/ 98 w 98"/>
                <a:gd name="T7" fmla="*/ 77 h 77"/>
                <a:gd name="T8" fmla="*/ 33 w 9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7">
                  <a:moveTo>
                    <a:pt x="0" y="0"/>
                  </a:moveTo>
                  <a:lnTo>
                    <a:pt x="77" y="0"/>
                  </a:lnTo>
                  <a:lnTo>
                    <a:pt x="98" y="67"/>
                  </a:lnTo>
                  <a:lnTo>
                    <a:pt x="98" y="77"/>
                  </a:lnTo>
                  <a:lnTo>
                    <a:pt x="33" y="77"/>
                  </a:ln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2" name="Freeform 206"/>
            <p:cNvSpPr>
              <a:spLocks/>
            </p:cNvSpPr>
            <p:nvPr/>
          </p:nvSpPr>
          <p:spPr bwMode="auto">
            <a:xfrm>
              <a:off x="2034" y="2657"/>
              <a:ext cx="98" cy="77"/>
            </a:xfrm>
            <a:custGeom>
              <a:avLst/>
              <a:gdLst>
                <a:gd name="T0" fmla="*/ 98 w 98"/>
                <a:gd name="T1" fmla="*/ 0 h 77"/>
                <a:gd name="T2" fmla="*/ 21 w 98"/>
                <a:gd name="T3" fmla="*/ 0 h 77"/>
                <a:gd name="T4" fmla="*/ 0 w 98"/>
                <a:gd name="T5" fmla="*/ 67 h 77"/>
                <a:gd name="T6" fmla="*/ 0 w 98"/>
                <a:gd name="T7" fmla="*/ 77 h 77"/>
                <a:gd name="T8" fmla="*/ 65 w 9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7">
                  <a:moveTo>
                    <a:pt x="98" y="0"/>
                  </a:moveTo>
                  <a:lnTo>
                    <a:pt x="21" y="0"/>
                  </a:lnTo>
                  <a:lnTo>
                    <a:pt x="0" y="67"/>
                  </a:lnTo>
                  <a:lnTo>
                    <a:pt x="0" y="77"/>
                  </a:lnTo>
                  <a:lnTo>
                    <a:pt x="65" y="77"/>
                  </a:ln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3" name="Freeform 207"/>
            <p:cNvSpPr>
              <a:spLocks/>
            </p:cNvSpPr>
            <p:nvPr/>
          </p:nvSpPr>
          <p:spPr bwMode="auto">
            <a:xfrm>
              <a:off x="2276" y="2734"/>
              <a:ext cx="63" cy="143"/>
            </a:xfrm>
            <a:custGeom>
              <a:avLst/>
              <a:gdLst>
                <a:gd name="T0" fmla="*/ 63 w 63"/>
                <a:gd name="T1" fmla="*/ 0 h 143"/>
                <a:gd name="T2" fmla="*/ 63 w 63"/>
                <a:gd name="T3" fmla="*/ 143 h 143"/>
                <a:gd name="T4" fmla="*/ 0 w 63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43">
                  <a:moveTo>
                    <a:pt x="63" y="0"/>
                  </a:moveTo>
                  <a:lnTo>
                    <a:pt x="63" y="143"/>
                  </a:lnTo>
                  <a:lnTo>
                    <a:pt x="0" y="143"/>
                  </a:ln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4" name="Line 208"/>
            <p:cNvSpPr>
              <a:spLocks noChangeShapeType="1"/>
            </p:cNvSpPr>
            <p:nvPr/>
          </p:nvSpPr>
          <p:spPr bwMode="auto">
            <a:xfrm flipH="1">
              <a:off x="2287" y="2855"/>
              <a:ext cx="52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5" name="Freeform 209"/>
            <p:cNvSpPr>
              <a:spLocks/>
            </p:cNvSpPr>
            <p:nvPr/>
          </p:nvSpPr>
          <p:spPr bwMode="auto">
            <a:xfrm>
              <a:off x="2045" y="2734"/>
              <a:ext cx="64" cy="143"/>
            </a:xfrm>
            <a:custGeom>
              <a:avLst/>
              <a:gdLst>
                <a:gd name="T0" fmla="*/ 0 w 64"/>
                <a:gd name="T1" fmla="*/ 0 h 143"/>
                <a:gd name="T2" fmla="*/ 0 w 64"/>
                <a:gd name="T3" fmla="*/ 143 h 143"/>
                <a:gd name="T4" fmla="*/ 64 w 6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43">
                  <a:moveTo>
                    <a:pt x="0" y="0"/>
                  </a:moveTo>
                  <a:lnTo>
                    <a:pt x="0" y="143"/>
                  </a:lnTo>
                  <a:lnTo>
                    <a:pt x="64" y="143"/>
                  </a:ln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6" name="Line 210"/>
            <p:cNvSpPr>
              <a:spLocks noChangeShapeType="1"/>
            </p:cNvSpPr>
            <p:nvPr/>
          </p:nvSpPr>
          <p:spPr bwMode="auto">
            <a:xfrm>
              <a:off x="2045" y="2855"/>
              <a:ext cx="52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37" name="Group 148"/>
          <p:cNvGrpSpPr>
            <a:grpSpLocks noChangeAspect="1"/>
          </p:cNvGrpSpPr>
          <p:nvPr/>
        </p:nvGrpSpPr>
        <p:grpSpPr bwMode="auto">
          <a:xfrm>
            <a:off x="2753897" y="3356517"/>
            <a:ext cx="632345" cy="509590"/>
            <a:chOff x="1954" y="2267"/>
            <a:chExt cx="376" cy="303"/>
          </a:xfrm>
        </p:grpSpPr>
        <p:sp>
          <p:nvSpPr>
            <p:cNvPr id="38" name="Line 149"/>
            <p:cNvSpPr>
              <a:spLocks noChangeShapeType="1"/>
            </p:cNvSpPr>
            <p:nvPr/>
          </p:nvSpPr>
          <p:spPr bwMode="auto">
            <a:xfrm>
              <a:off x="1954" y="2570"/>
              <a:ext cx="376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9" name="Freeform 150"/>
            <p:cNvSpPr>
              <a:spLocks/>
            </p:cNvSpPr>
            <p:nvPr/>
          </p:nvSpPr>
          <p:spPr bwMode="auto">
            <a:xfrm>
              <a:off x="2007" y="2304"/>
              <a:ext cx="158" cy="266"/>
            </a:xfrm>
            <a:custGeom>
              <a:avLst/>
              <a:gdLst>
                <a:gd name="T0" fmla="*/ 0 w 158"/>
                <a:gd name="T1" fmla="*/ 266 h 266"/>
                <a:gd name="T2" fmla="*/ 0 w 158"/>
                <a:gd name="T3" fmla="*/ 10 h 266"/>
                <a:gd name="T4" fmla="*/ 37 w 158"/>
                <a:gd name="T5" fmla="*/ 8 h 266"/>
                <a:gd name="T6" fmla="*/ 64 w 158"/>
                <a:gd name="T7" fmla="*/ 20 h 266"/>
                <a:gd name="T8" fmla="*/ 158 w 158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66">
                  <a:moveTo>
                    <a:pt x="0" y="266"/>
                  </a:moveTo>
                  <a:lnTo>
                    <a:pt x="0" y="10"/>
                  </a:lnTo>
                  <a:lnTo>
                    <a:pt x="37" y="8"/>
                  </a:lnTo>
                  <a:lnTo>
                    <a:pt x="64" y="20"/>
                  </a:lnTo>
                  <a:lnTo>
                    <a:pt x="158" y="0"/>
                  </a:ln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40" name="Line 151"/>
            <p:cNvSpPr>
              <a:spLocks noChangeShapeType="1"/>
            </p:cNvSpPr>
            <p:nvPr/>
          </p:nvSpPr>
          <p:spPr bwMode="auto">
            <a:xfrm>
              <a:off x="2044" y="2312"/>
              <a:ext cx="0" cy="258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41" name="Line 152"/>
            <p:cNvSpPr>
              <a:spLocks noChangeShapeType="1"/>
            </p:cNvSpPr>
            <p:nvPr/>
          </p:nvSpPr>
          <p:spPr bwMode="auto">
            <a:xfrm>
              <a:off x="2071" y="2324"/>
              <a:ext cx="0" cy="246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42" name="Line 153"/>
            <p:cNvSpPr>
              <a:spLocks noChangeShapeType="1"/>
            </p:cNvSpPr>
            <p:nvPr/>
          </p:nvSpPr>
          <p:spPr bwMode="auto">
            <a:xfrm>
              <a:off x="2219" y="2267"/>
              <a:ext cx="0" cy="303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43" name="Freeform 154"/>
            <p:cNvSpPr>
              <a:spLocks/>
            </p:cNvSpPr>
            <p:nvPr/>
          </p:nvSpPr>
          <p:spPr bwMode="auto">
            <a:xfrm>
              <a:off x="2137" y="2426"/>
              <a:ext cx="28" cy="28"/>
            </a:xfrm>
            <a:custGeom>
              <a:avLst/>
              <a:gdLst>
                <a:gd name="T0" fmla="*/ 28 w 28"/>
                <a:gd name="T1" fmla="*/ 0 h 28"/>
                <a:gd name="T2" fmla="*/ 28 w 28"/>
                <a:gd name="T3" fmla="*/ 26 h 28"/>
                <a:gd name="T4" fmla="*/ 0 w 28"/>
                <a:gd name="T5" fmla="*/ 28 h 28"/>
                <a:gd name="T6" fmla="*/ 0 w 28"/>
                <a:gd name="T7" fmla="*/ 27 h 28"/>
                <a:gd name="T8" fmla="*/ 0 w 28"/>
                <a:gd name="T9" fmla="*/ 2 h 28"/>
                <a:gd name="T10" fmla="*/ 28 w 2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28" y="26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"/>
                  </a:lnTo>
                  <a:lnTo>
                    <a:pt x="28" y="0"/>
                  </a:lnTo>
                  <a:close/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44" name="Freeform 156"/>
            <p:cNvSpPr>
              <a:spLocks/>
            </p:cNvSpPr>
            <p:nvPr/>
          </p:nvSpPr>
          <p:spPr bwMode="auto">
            <a:xfrm>
              <a:off x="2082" y="2430"/>
              <a:ext cx="21" cy="28"/>
            </a:xfrm>
            <a:custGeom>
              <a:avLst/>
              <a:gdLst>
                <a:gd name="T0" fmla="*/ 21 w 21"/>
                <a:gd name="T1" fmla="*/ 0 h 28"/>
                <a:gd name="T2" fmla="*/ 21 w 21"/>
                <a:gd name="T3" fmla="*/ 25 h 28"/>
                <a:gd name="T4" fmla="*/ 0 w 21"/>
                <a:gd name="T5" fmla="*/ 28 h 28"/>
                <a:gd name="T6" fmla="*/ 0 w 21"/>
                <a:gd name="T7" fmla="*/ 2 h 28"/>
                <a:gd name="T8" fmla="*/ 21 w 2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8">
                  <a:moveTo>
                    <a:pt x="21" y="0"/>
                  </a:moveTo>
                  <a:lnTo>
                    <a:pt x="21" y="25"/>
                  </a:lnTo>
                  <a:lnTo>
                    <a:pt x="0" y="28"/>
                  </a:lnTo>
                  <a:lnTo>
                    <a:pt x="0" y="2"/>
                  </a:lnTo>
                  <a:lnTo>
                    <a:pt x="21" y="0"/>
                  </a:lnTo>
                  <a:close/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45" name="Freeform 157"/>
            <p:cNvSpPr>
              <a:spLocks/>
            </p:cNvSpPr>
            <p:nvPr/>
          </p:nvSpPr>
          <p:spPr bwMode="auto">
            <a:xfrm>
              <a:off x="2082" y="2382"/>
              <a:ext cx="21" cy="28"/>
            </a:xfrm>
            <a:custGeom>
              <a:avLst/>
              <a:gdLst>
                <a:gd name="T0" fmla="*/ 21 w 21"/>
                <a:gd name="T1" fmla="*/ 0 h 28"/>
                <a:gd name="T2" fmla="*/ 21 w 21"/>
                <a:gd name="T3" fmla="*/ 26 h 28"/>
                <a:gd name="T4" fmla="*/ 0 w 21"/>
                <a:gd name="T5" fmla="*/ 28 h 28"/>
                <a:gd name="T6" fmla="*/ 0 w 21"/>
                <a:gd name="T7" fmla="*/ 2 h 28"/>
                <a:gd name="T8" fmla="*/ 21 w 2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8">
                  <a:moveTo>
                    <a:pt x="21" y="0"/>
                  </a:moveTo>
                  <a:lnTo>
                    <a:pt x="21" y="26"/>
                  </a:lnTo>
                  <a:lnTo>
                    <a:pt x="0" y="28"/>
                  </a:lnTo>
                  <a:lnTo>
                    <a:pt x="0" y="2"/>
                  </a:lnTo>
                  <a:lnTo>
                    <a:pt x="21" y="0"/>
                  </a:lnTo>
                  <a:close/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46" name="Freeform 159"/>
            <p:cNvSpPr>
              <a:spLocks/>
            </p:cNvSpPr>
            <p:nvPr/>
          </p:nvSpPr>
          <p:spPr bwMode="auto">
            <a:xfrm>
              <a:off x="2137" y="2374"/>
              <a:ext cx="28" cy="31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28 h 31"/>
                <a:gd name="T4" fmla="*/ 0 w 28"/>
                <a:gd name="T5" fmla="*/ 31 h 31"/>
                <a:gd name="T6" fmla="*/ 0 w 28"/>
                <a:gd name="T7" fmla="*/ 3 h 31"/>
                <a:gd name="T8" fmla="*/ 28 w 2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28"/>
                  </a:lnTo>
                  <a:lnTo>
                    <a:pt x="0" y="31"/>
                  </a:lnTo>
                  <a:lnTo>
                    <a:pt x="0" y="3"/>
                  </a:lnTo>
                  <a:lnTo>
                    <a:pt x="28" y="0"/>
                  </a:lnTo>
                  <a:close/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47" name="Freeform 160"/>
            <p:cNvSpPr>
              <a:spLocks/>
            </p:cNvSpPr>
            <p:nvPr/>
          </p:nvSpPr>
          <p:spPr bwMode="auto">
            <a:xfrm>
              <a:off x="2137" y="2321"/>
              <a:ext cx="28" cy="34"/>
            </a:xfrm>
            <a:custGeom>
              <a:avLst/>
              <a:gdLst>
                <a:gd name="T0" fmla="*/ 28 w 28"/>
                <a:gd name="T1" fmla="*/ 0 h 34"/>
                <a:gd name="T2" fmla="*/ 28 w 28"/>
                <a:gd name="T3" fmla="*/ 30 h 34"/>
                <a:gd name="T4" fmla="*/ 0 w 28"/>
                <a:gd name="T5" fmla="*/ 34 h 34"/>
                <a:gd name="T6" fmla="*/ 0 w 28"/>
                <a:gd name="T7" fmla="*/ 4 h 34"/>
                <a:gd name="T8" fmla="*/ 28 w 2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28" y="0"/>
                  </a:moveTo>
                  <a:lnTo>
                    <a:pt x="28" y="30"/>
                  </a:lnTo>
                  <a:lnTo>
                    <a:pt x="0" y="34"/>
                  </a:lnTo>
                  <a:lnTo>
                    <a:pt x="0" y="4"/>
                  </a:lnTo>
                  <a:lnTo>
                    <a:pt x="28" y="0"/>
                  </a:lnTo>
                  <a:close/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48" name="Freeform 162"/>
            <p:cNvSpPr>
              <a:spLocks/>
            </p:cNvSpPr>
            <p:nvPr/>
          </p:nvSpPr>
          <p:spPr bwMode="auto">
            <a:xfrm>
              <a:off x="2082" y="2332"/>
              <a:ext cx="21" cy="31"/>
            </a:xfrm>
            <a:custGeom>
              <a:avLst/>
              <a:gdLst>
                <a:gd name="T0" fmla="*/ 21 w 21"/>
                <a:gd name="T1" fmla="*/ 0 h 31"/>
                <a:gd name="T2" fmla="*/ 21 w 21"/>
                <a:gd name="T3" fmla="*/ 27 h 31"/>
                <a:gd name="T4" fmla="*/ 0 w 21"/>
                <a:gd name="T5" fmla="*/ 31 h 31"/>
                <a:gd name="T6" fmla="*/ 0 w 21"/>
                <a:gd name="T7" fmla="*/ 3 h 31"/>
                <a:gd name="T8" fmla="*/ 21 w 21"/>
                <a:gd name="T9" fmla="*/ 0 h 31"/>
                <a:gd name="T10" fmla="*/ 21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0"/>
                  </a:moveTo>
                  <a:lnTo>
                    <a:pt x="21" y="27"/>
                  </a:lnTo>
                  <a:lnTo>
                    <a:pt x="0" y="31"/>
                  </a:lnTo>
                  <a:lnTo>
                    <a:pt x="0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49" name="Freeform 163"/>
            <p:cNvSpPr>
              <a:spLocks/>
            </p:cNvSpPr>
            <p:nvPr/>
          </p:nvSpPr>
          <p:spPr bwMode="auto">
            <a:xfrm>
              <a:off x="2165" y="2267"/>
              <a:ext cx="126" cy="303"/>
            </a:xfrm>
            <a:custGeom>
              <a:avLst/>
              <a:gdLst>
                <a:gd name="T0" fmla="*/ 0 w 126"/>
                <a:gd name="T1" fmla="*/ 303 h 303"/>
                <a:gd name="T2" fmla="*/ 0 w 126"/>
                <a:gd name="T3" fmla="*/ 185 h 303"/>
                <a:gd name="T4" fmla="*/ 0 w 126"/>
                <a:gd name="T5" fmla="*/ 159 h 303"/>
                <a:gd name="T6" fmla="*/ 0 w 126"/>
                <a:gd name="T7" fmla="*/ 135 h 303"/>
                <a:gd name="T8" fmla="*/ 0 w 126"/>
                <a:gd name="T9" fmla="*/ 107 h 303"/>
                <a:gd name="T10" fmla="*/ 0 w 126"/>
                <a:gd name="T11" fmla="*/ 84 h 303"/>
                <a:gd name="T12" fmla="*/ 0 w 126"/>
                <a:gd name="T13" fmla="*/ 54 h 303"/>
                <a:gd name="T14" fmla="*/ 0 w 126"/>
                <a:gd name="T15" fmla="*/ 8 h 303"/>
                <a:gd name="T16" fmla="*/ 54 w 126"/>
                <a:gd name="T17" fmla="*/ 0 h 303"/>
                <a:gd name="T18" fmla="*/ 126 w 126"/>
                <a:gd name="T19" fmla="*/ 57 h 303"/>
                <a:gd name="T20" fmla="*/ 126 w 126"/>
                <a:gd name="T2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303">
                  <a:moveTo>
                    <a:pt x="0" y="303"/>
                  </a:moveTo>
                  <a:lnTo>
                    <a:pt x="0" y="185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54"/>
                  </a:lnTo>
                  <a:lnTo>
                    <a:pt x="0" y="8"/>
                  </a:lnTo>
                  <a:lnTo>
                    <a:pt x="54" y="0"/>
                  </a:lnTo>
                  <a:lnTo>
                    <a:pt x="126" y="57"/>
                  </a:lnTo>
                  <a:lnTo>
                    <a:pt x="126" y="303"/>
                  </a:ln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50" name="Rectangle 164"/>
            <p:cNvSpPr>
              <a:spLocks noChangeArrowheads="1"/>
            </p:cNvSpPr>
            <p:nvPr/>
          </p:nvSpPr>
          <p:spPr bwMode="auto">
            <a:xfrm>
              <a:off x="2021" y="2329"/>
              <a:ext cx="8" cy="22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51" name="Freeform 165"/>
            <p:cNvSpPr>
              <a:spLocks/>
            </p:cNvSpPr>
            <p:nvPr/>
          </p:nvSpPr>
          <p:spPr bwMode="auto">
            <a:xfrm>
              <a:off x="2185" y="2289"/>
              <a:ext cx="8" cy="22"/>
            </a:xfrm>
            <a:custGeom>
              <a:avLst/>
              <a:gdLst>
                <a:gd name="T0" fmla="*/ 8 w 8"/>
                <a:gd name="T1" fmla="*/ 21 h 22"/>
                <a:gd name="T2" fmla="*/ 0 w 8"/>
                <a:gd name="T3" fmla="*/ 22 h 22"/>
                <a:gd name="T4" fmla="*/ 0 w 8"/>
                <a:gd name="T5" fmla="*/ 0 h 22"/>
                <a:gd name="T6" fmla="*/ 8 w 8"/>
                <a:gd name="T7" fmla="*/ 0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1"/>
                  </a:lnTo>
                  <a:close/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52" name="Rectangle 166"/>
            <p:cNvSpPr>
              <a:spLocks noChangeArrowheads="1"/>
            </p:cNvSpPr>
            <p:nvPr/>
          </p:nvSpPr>
          <p:spPr bwMode="auto">
            <a:xfrm>
              <a:off x="2185" y="2346"/>
              <a:ext cx="8" cy="22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53" name="Rectangle 167"/>
            <p:cNvSpPr>
              <a:spLocks noChangeArrowheads="1"/>
            </p:cNvSpPr>
            <p:nvPr/>
          </p:nvSpPr>
          <p:spPr bwMode="auto">
            <a:xfrm>
              <a:off x="2185" y="2404"/>
              <a:ext cx="8" cy="22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54" name="Rectangle 168"/>
            <p:cNvSpPr>
              <a:spLocks noChangeArrowheads="1"/>
            </p:cNvSpPr>
            <p:nvPr/>
          </p:nvSpPr>
          <p:spPr bwMode="auto">
            <a:xfrm>
              <a:off x="2185" y="2462"/>
              <a:ext cx="8" cy="21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55" name="Rectangle 169"/>
            <p:cNvSpPr>
              <a:spLocks noChangeArrowheads="1"/>
            </p:cNvSpPr>
            <p:nvPr/>
          </p:nvSpPr>
          <p:spPr bwMode="auto">
            <a:xfrm>
              <a:off x="2021" y="2379"/>
              <a:ext cx="8" cy="22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56" name="Rectangle 170"/>
            <p:cNvSpPr>
              <a:spLocks noChangeArrowheads="1"/>
            </p:cNvSpPr>
            <p:nvPr/>
          </p:nvSpPr>
          <p:spPr bwMode="auto">
            <a:xfrm>
              <a:off x="2021" y="2430"/>
              <a:ext cx="8" cy="22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57" name="Rectangle 171"/>
            <p:cNvSpPr>
              <a:spLocks noChangeArrowheads="1"/>
            </p:cNvSpPr>
            <p:nvPr/>
          </p:nvSpPr>
          <p:spPr bwMode="auto">
            <a:xfrm>
              <a:off x="2021" y="2481"/>
              <a:ext cx="8" cy="22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58" name="Freeform 172"/>
            <p:cNvSpPr>
              <a:spLocks/>
            </p:cNvSpPr>
            <p:nvPr/>
          </p:nvSpPr>
          <p:spPr bwMode="auto">
            <a:xfrm>
              <a:off x="2080" y="2491"/>
              <a:ext cx="85" cy="79"/>
            </a:xfrm>
            <a:custGeom>
              <a:avLst/>
              <a:gdLst>
                <a:gd name="T0" fmla="*/ 0 w 85"/>
                <a:gd name="T1" fmla="*/ 79 h 79"/>
                <a:gd name="T2" fmla="*/ 0 w 85"/>
                <a:gd name="T3" fmla="*/ 2 h 79"/>
                <a:gd name="T4" fmla="*/ 85 w 85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79">
                  <a:moveTo>
                    <a:pt x="0" y="79"/>
                  </a:moveTo>
                  <a:lnTo>
                    <a:pt x="0" y="2"/>
                  </a:lnTo>
                  <a:lnTo>
                    <a:pt x="85" y="0"/>
                  </a:ln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59" name="Line 173"/>
            <p:cNvSpPr>
              <a:spLocks noChangeShapeType="1"/>
            </p:cNvSpPr>
            <p:nvPr/>
          </p:nvSpPr>
          <p:spPr bwMode="auto">
            <a:xfrm>
              <a:off x="2109" y="2504"/>
              <a:ext cx="0" cy="66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60" name="Line 174"/>
            <p:cNvSpPr>
              <a:spLocks noChangeShapeType="1"/>
            </p:cNvSpPr>
            <p:nvPr/>
          </p:nvSpPr>
          <p:spPr bwMode="auto">
            <a:xfrm>
              <a:off x="2233" y="2301"/>
              <a:ext cx="0" cy="22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61" name="Line 175"/>
            <p:cNvSpPr>
              <a:spLocks noChangeShapeType="1"/>
            </p:cNvSpPr>
            <p:nvPr/>
          </p:nvSpPr>
          <p:spPr bwMode="auto">
            <a:xfrm>
              <a:off x="2233" y="2354"/>
              <a:ext cx="0" cy="21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62" name="Line 176"/>
            <p:cNvSpPr>
              <a:spLocks noChangeShapeType="1"/>
            </p:cNvSpPr>
            <p:nvPr/>
          </p:nvSpPr>
          <p:spPr bwMode="auto">
            <a:xfrm>
              <a:off x="2233" y="2408"/>
              <a:ext cx="0" cy="22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63" name="Line 177"/>
            <p:cNvSpPr>
              <a:spLocks noChangeShapeType="1"/>
            </p:cNvSpPr>
            <p:nvPr/>
          </p:nvSpPr>
          <p:spPr bwMode="auto">
            <a:xfrm>
              <a:off x="2233" y="2464"/>
              <a:ext cx="0" cy="22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64" name="Line 178"/>
            <p:cNvSpPr>
              <a:spLocks noChangeShapeType="1"/>
            </p:cNvSpPr>
            <p:nvPr/>
          </p:nvSpPr>
          <p:spPr bwMode="auto">
            <a:xfrm>
              <a:off x="2253" y="2331"/>
              <a:ext cx="0" cy="22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65" name="Line 179"/>
            <p:cNvSpPr>
              <a:spLocks noChangeShapeType="1"/>
            </p:cNvSpPr>
            <p:nvPr/>
          </p:nvSpPr>
          <p:spPr bwMode="auto">
            <a:xfrm>
              <a:off x="2253" y="2383"/>
              <a:ext cx="0" cy="22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66" name="Line 180"/>
            <p:cNvSpPr>
              <a:spLocks noChangeShapeType="1"/>
            </p:cNvSpPr>
            <p:nvPr/>
          </p:nvSpPr>
          <p:spPr bwMode="auto">
            <a:xfrm>
              <a:off x="2253" y="2438"/>
              <a:ext cx="0" cy="21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67" name="Line 181"/>
            <p:cNvSpPr>
              <a:spLocks noChangeShapeType="1"/>
            </p:cNvSpPr>
            <p:nvPr/>
          </p:nvSpPr>
          <p:spPr bwMode="auto">
            <a:xfrm>
              <a:off x="2253" y="2494"/>
              <a:ext cx="0" cy="21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68" name="Line 182"/>
            <p:cNvSpPr>
              <a:spLocks noChangeShapeType="1"/>
            </p:cNvSpPr>
            <p:nvPr/>
          </p:nvSpPr>
          <p:spPr bwMode="auto">
            <a:xfrm>
              <a:off x="2274" y="2351"/>
              <a:ext cx="0" cy="21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69" name="Line 183"/>
            <p:cNvSpPr>
              <a:spLocks noChangeShapeType="1"/>
            </p:cNvSpPr>
            <p:nvPr/>
          </p:nvSpPr>
          <p:spPr bwMode="auto">
            <a:xfrm>
              <a:off x="2274" y="2402"/>
              <a:ext cx="0" cy="22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70" name="Line 184"/>
            <p:cNvSpPr>
              <a:spLocks noChangeShapeType="1"/>
            </p:cNvSpPr>
            <p:nvPr/>
          </p:nvSpPr>
          <p:spPr bwMode="auto">
            <a:xfrm>
              <a:off x="2274" y="2458"/>
              <a:ext cx="0" cy="2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71" name="Line 185"/>
            <p:cNvSpPr>
              <a:spLocks noChangeShapeType="1"/>
            </p:cNvSpPr>
            <p:nvPr/>
          </p:nvSpPr>
          <p:spPr bwMode="auto">
            <a:xfrm>
              <a:off x="2274" y="2514"/>
              <a:ext cx="0" cy="21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72" name="Freeform 186"/>
            <p:cNvSpPr>
              <a:spLocks/>
            </p:cNvSpPr>
            <p:nvPr/>
          </p:nvSpPr>
          <p:spPr bwMode="auto">
            <a:xfrm>
              <a:off x="2080" y="2493"/>
              <a:ext cx="85" cy="11"/>
            </a:xfrm>
            <a:custGeom>
              <a:avLst/>
              <a:gdLst>
                <a:gd name="T0" fmla="*/ 0 w 85"/>
                <a:gd name="T1" fmla="*/ 0 h 11"/>
                <a:gd name="T2" fmla="*/ 29 w 85"/>
                <a:gd name="T3" fmla="*/ 11 h 11"/>
                <a:gd name="T4" fmla="*/ 85 w 85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1">
                  <a:moveTo>
                    <a:pt x="0" y="0"/>
                  </a:moveTo>
                  <a:lnTo>
                    <a:pt x="29" y="11"/>
                  </a:lnTo>
                  <a:lnTo>
                    <a:pt x="85" y="10"/>
                  </a:ln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F0C8CE8-84CC-4053-84C2-3FE1A7A596DC}"/>
              </a:ext>
            </a:extLst>
          </p:cNvPr>
          <p:cNvSpPr txBox="1"/>
          <p:nvPr/>
        </p:nvSpPr>
        <p:spPr>
          <a:xfrm>
            <a:off x="2505530" y="2909098"/>
            <a:ext cx="1117236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 Narrow" pitchFamily="34" charset="0"/>
              </a:rPr>
              <a:t>Количество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 Narrow" pitchFamily="34" charset="0"/>
              </a:rPr>
              <a:t>домовладений</a:t>
            </a:r>
          </a:p>
        </p:txBody>
      </p:sp>
      <p:grpSp>
        <p:nvGrpSpPr>
          <p:cNvPr id="74" name="Group 71"/>
          <p:cNvGrpSpPr>
            <a:grpSpLocks noChangeAspect="1"/>
          </p:cNvGrpSpPr>
          <p:nvPr/>
        </p:nvGrpSpPr>
        <p:grpSpPr bwMode="auto">
          <a:xfrm>
            <a:off x="5842197" y="3371188"/>
            <a:ext cx="543743" cy="453348"/>
            <a:chOff x="1820" y="1122"/>
            <a:chExt cx="397" cy="331"/>
          </a:xfrm>
        </p:grpSpPr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1820" y="1143"/>
              <a:ext cx="14" cy="4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1834" y="1122"/>
              <a:ext cx="55" cy="14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1889" y="1143"/>
              <a:ext cx="13" cy="4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1993" y="1248"/>
              <a:ext cx="51" cy="66"/>
            </a:xfrm>
            <a:custGeom>
              <a:avLst/>
              <a:gdLst>
                <a:gd name="T0" fmla="*/ 44 w 150"/>
                <a:gd name="T1" fmla="*/ 195 h 196"/>
                <a:gd name="T2" fmla="*/ 44 w 150"/>
                <a:gd name="T3" fmla="*/ 196 h 196"/>
                <a:gd name="T4" fmla="*/ 0 w 150"/>
                <a:gd name="T5" fmla="*/ 141 h 196"/>
                <a:gd name="T6" fmla="*/ 46 w 150"/>
                <a:gd name="T7" fmla="*/ 62 h 196"/>
                <a:gd name="T8" fmla="*/ 44 w 150"/>
                <a:gd name="T9" fmla="*/ 29 h 196"/>
                <a:gd name="T10" fmla="*/ 62 w 150"/>
                <a:gd name="T11" fmla="*/ 41 h 196"/>
                <a:gd name="T12" fmla="*/ 65 w 150"/>
                <a:gd name="T13" fmla="*/ 41 h 196"/>
                <a:gd name="T14" fmla="*/ 97 w 150"/>
                <a:gd name="T15" fmla="*/ 0 h 196"/>
                <a:gd name="T16" fmla="*/ 96 w 150"/>
                <a:gd name="T17" fmla="*/ 31 h 196"/>
                <a:gd name="T18" fmla="*/ 150 w 150"/>
                <a:gd name="T19" fmla="*/ 130 h 196"/>
                <a:gd name="T20" fmla="*/ 99 w 150"/>
                <a:gd name="T21" fmla="*/ 196 h 196"/>
                <a:gd name="T22" fmla="*/ 99 w 150"/>
                <a:gd name="T23" fmla="*/ 195 h 196"/>
                <a:gd name="T24" fmla="*/ 108 w 150"/>
                <a:gd name="T25" fmla="*/ 159 h 196"/>
                <a:gd name="T26" fmla="*/ 99 w 150"/>
                <a:gd name="T27" fmla="*/ 128 h 196"/>
                <a:gd name="T28" fmla="*/ 81 w 150"/>
                <a:gd name="T29" fmla="*/ 137 h 196"/>
                <a:gd name="T30" fmla="*/ 81 w 150"/>
                <a:gd name="T31" fmla="*/ 109 h 196"/>
                <a:gd name="T32" fmla="*/ 70 w 150"/>
                <a:gd name="T33" fmla="*/ 93 h 196"/>
                <a:gd name="T34" fmla="*/ 61 w 150"/>
                <a:gd name="T35" fmla="*/ 118 h 196"/>
                <a:gd name="T36" fmla="*/ 39 w 150"/>
                <a:gd name="T37" fmla="*/ 155 h 196"/>
                <a:gd name="T38" fmla="*/ 44 w 150"/>
                <a:gd name="T39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96">
                  <a:moveTo>
                    <a:pt x="44" y="195"/>
                  </a:moveTo>
                  <a:cubicBezTo>
                    <a:pt x="44" y="196"/>
                    <a:pt x="44" y="196"/>
                    <a:pt x="44" y="196"/>
                  </a:cubicBezTo>
                  <a:cubicBezTo>
                    <a:pt x="40" y="194"/>
                    <a:pt x="0" y="179"/>
                    <a:pt x="0" y="141"/>
                  </a:cubicBezTo>
                  <a:cubicBezTo>
                    <a:pt x="0" y="106"/>
                    <a:pt x="31" y="98"/>
                    <a:pt x="46" y="62"/>
                  </a:cubicBezTo>
                  <a:cubicBezTo>
                    <a:pt x="51" y="49"/>
                    <a:pt x="44" y="29"/>
                    <a:pt x="44" y="29"/>
                  </a:cubicBezTo>
                  <a:cubicBezTo>
                    <a:pt x="44" y="29"/>
                    <a:pt x="58" y="33"/>
                    <a:pt x="62" y="41"/>
                  </a:cubicBezTo>
                  <a:cubicBezTo>
                    <a:pt x="62" y="42"/>
                    <a:pt x="64" y="42"/>
                    <a:pt x="65" y="41"/>
                  </a:cubicBezTo>
                  <a:cubicBezTo>
                    <a:pt x="67" y="28"/>
                    <a:pt x="79" y="7"/>
                    <a:pt x="97" y="0"/>
                  </a:cubicBezTo>
                  <a:cubicBezTo>
                    <a:pt x="97" y="0"/>
                    <a:pt x="90" y="18"/>
                    <a:pt x="96" y="31"/>
                  </a:cubicBezTo>
                  <a:cubicBezTo>
                    <a:pt x="106" y="56"/>
                    <a:pt x="150" y="95"/>
                    <a:pt x="150" y="130"/>
                  </a:cubicBezTo>
                  <a:cubicBezTo>
                    <a:pt x="150" y="181"/>
                    <a:pt x="104" y="193"/>
                    <a:pt x="99" y="196"/>
                  </a:cubicBezTo>
                  <a:cubicBezTo>
                    <a:pt x="99" y="196"/>
                    <a:pt x="99" y="195"/>
                    <a:pt x="99" y="195"/>
                  </a:cubicBezTo>
                  <a:cubicBezTo>
                    <a:pt x="100" y="192"/>
                    <a:pt x="108" y="172"/>
                    <a:pt x="108" y="159"/>
                  </a:cubicBezTo>
                  <a:cubicBezTo>
                    <a:pt x="108" y="144"/>
                    <a:pt x="99" y="128"/>
                    <a:pt x="99" y="128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81" y="137"/>
                    <a:pt x="85" y="122"/>
                    <a:pt x="81" y="109"/>
                  </a:cubicBezTo>
                  <a:cubicBezTo>
                    <a:pt x="78" y="98"/>
                    <a:pt x="70" y="93"/>
                    <a:pt x="70" y="93"/>
                  </a:cubicBezTo>
                  <a:cubicBezTo>
                    <a:pt x="70" y="93"/>
                    <a:pt x="68" y="108"/>
                    <a:pt x="61" y="118"/>
                  </a:cubicBezTo>
                  <a:cubicBezTo>
                    <a:pt x="57" y="124"/>
                    <a:pt x="42" y="138"/>
                    <a:pt x="39" y="155"/>
                  </a:cubicBezTo>
                  <a:cubicBezTo>
                    <a:pt x="37" y="172"/>
                    <a:pt x="43" y="193"/>
                    <a:pt x="44" y="195"/>
                  </a:cubicBezTo>
                  <a:close/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954" y="1230"/>
              <a:ext cx="129" cy="112"/>
            </a:xfrm>
            <a:custGeom>
              <a:avLst/>
              <a:gdLst>
                <a:gd name="T0" fmla="*/ 97 w 129"/>
                <a:gd name="T1" fmla="*/ 0 h 112"/>
                <a:gd name="T2" fmla="*/ 32 w 129"/>
                <a:gd name="T3" fmla="*/ 0 h 112"/>
                <a:gd name="T4" fmla="*/ 0 w 129"/>
                <a:gd name="T5" fmla="*/ 56 h 112"/>
                <a:gd name="T6" fmla="*/ 32 w 129"/>
                <a:gd name="T7" fmla="*/ 112 h 112"/>
                <a:gd name="T8" fmla="*/ 97 w 129"/>
                <a:gd name="T9" fmla="*/ 112 h 112"/>
                <a:gd name="T10" fmla="*/ 129 w 129"/>
                <a:gd name="T11" fmla="*/ 56 h 112"/>
                <a:gd name="T12" fmla="*/ 97 w 12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12">
                  <a:moveTo>
                    <a:pt x="97" y="0"/>
                  </a:moveTo>
                  <a:lnTo>
                    <a:pt x="32" y="0"/>
                  </a:lnTo>
                  <a:lnTo>
                    <a:pt x="0" y="56"/>
                  </a:lnTo>
                  <a:lnTo>
                    <a:pt x="32" y="112"/>
                  </a:lnTo>
                  <a:lnTo>
                    <a:pt x="97" y="112"/>
                  </a:lnTo>
                  <a:lnTo>
                    <a:pt x="129" y="56"/>
                  </a:lnTo>
                  <a:lnTo>
                    <a:pt x="97" y="0"/>
                  </a:lnTo>
                  <a:close/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0" name="Line 77"/>
            <p:cNvSpPr>
              <a:spLocks noChangeShapeType="1"/>
            </p:cNvSpPr>
            <p:nvPr/>
          </p:nvSpPr>
          <p:spPr bwMode="auto">
            <a:xfrm flipH="1">
              <a:off x="1925" y="1234"/>
              <a:ext cx="59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 flipH="1">
              <a:off x="1925" y="1266"/>
              <a:ext cx="40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1875" y="1180"/>
              <a:ext cx="24" cy="54"/>
            </a:xfrm>
            <a:custGeom>
              <a:avLst/>
              <a:gdLst>
                <a:gd name="T0" fmla="*/ 71 w 71"/>
                <a:gd name="T1" fmla="*/ 161 h 161"/>
                <a:gd name="T2" fmla="*/ 20 w 71"/>
                <a:gd name="T3" fmla="*/ 161 h 161"/>
                <a:gd name="T4" fmla="*/ 0 w 71"/>
                <a:gd name="T5" fmla="*/ 142 h 161"/>
                <a:gd name="T6" fmla="*/ 0 w 71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61">
                  <a:moveTo>
                    <a:pt x="71" y="161"/>
                  </a:moveTo>
                  <a:cubicBezTo>
                    <a:pt x="20" y="161"/>
                    <a:pt x="20" y="161"/>
                    <a:pt x="20" y="161"/>
                  </a:cubicBezTo>
                  <a:cubicBezTo>
                    <a:pt x="9" y="161"/>
                    <a:pt x="0" y="15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1849" y="1180"/>
              <a:ext cx="50" cy="86"/>
            </a:xfrm>
            <a:custGeom>
              <a:avLst/>
              <a:gdLst>
                <a:gd name="T0" fmla="*/ 150 w 150"/>
                <a:gd name="T1" fmla="*/ 254 h 254"/>
                <a:gd name="T2" fmla="*/ 76 w 150"/>
                <a:gd name="T3" fmla="*/ 254 h 254"/>
                <a:gd name="T4" fmla="*/ 0 w 150"/>
                <a:gd name="T5" fmla="*/ 178 h 254"/>
                <a:gd name="T6" fmla="*/ 0 w 150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54">
                  <a:moveTo>
                    <a:pt x="150" y="254"/>
                  </a:moveTo>
                  <a:cubicBezTo>
                    <a:pt x="76" y="254"/>
                    <a:pt x="76" y="254"/>
                    <a:pt x="76" y="254"/>
                  </a:cubicBezTo>
                  <a:cubicBezTo>
                    <a:pt x="34" y="254"/>
                    <a:pt x="0" y="220"/>
                    <a:pt x="0" y="17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1900" y="1225"/>
              <a:ext cx="24" cy="55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1834" y="1153"/>
              <a:ext cx="55" cy="2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6" name="Line 83"/>
            <p:cNvSpPr>
              <a:spLocks noChangeShapeType="1"/>
            </p:cNvSpPr>
            <p:nvPr/>
          </p:nvSpPr>
          <p:spPr bwMode="auto">
            <a:xfrm flipV="1">
              <a:off x="1849" y="1136"/>
              <a:ext cx="0" cy="17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7" name="Line 84"/>
            <p:cNvSpPr>
              <a:spLocks noChangeShapeType="1"/>
            </p:cNvSpPr>
            <p:nvPr/>
          </p:nvSpPr>
          <p:spPr bwMode="auto">
            <a:xfrm flipV="1">
              <a:off x="1875" y="1136"/>
              <a:ext cx="0" cy="17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8" name="Line 85"/>
            <p:cNvSpPr>
              <a:spLocks noChangeShapeType="1"/>
            </p:cNvSpPr>
            <p:nvPr/>
          </p:nvSpPr>
          <p:spPr bwMode="auto">
            <a:xfrm>
              <a:off x="1849" y="1222"/>
              <a:ext cx="26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9" name="Line 86"/>
            <p:cNvSpPr>
              <a:spLocks noChangeShapeType="1"/>
            </p:cNvSpPr>
            <p:nvPr/>
          </p:nvSpPr>
          <p:spPr bwMode="auto">
            <a:xfrm>
              <a:off x="1849" y="1200"/>
              <a:ext cx="26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 flipV="1">
              <a:off x="1949" y="1234"/>
              <a:ext cx="0" cy="32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 flipV="1">
              <a:off x="1888" y="1234"/>
              <a:ext cx="0" cy="32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1903" y="1161"/>
              <a:ext cx="231" cy="38"/>
            </a:xfrm>
            <a:custGeom>
              <a:avLst/>
              <a:gdLst>
                <a:gd name="T0" fmla="*/ 0 w 686"/>
                <a:gd name="T1" fmla="*/ 0 h 110"/>
                <a:gd name="T2" fmla="*/ 103 w 686"/>
                <a:gd name="T3" fmla="*/ 0 h 110"/>
                <a:gd name="T4" fmla="*/ 152 w 686"/>
                <a:gd name="T5" fmla="*/ 49 h 110"/>
                <a:gd name="T6" fmla="*/ 152 w 686"/>
                <a:gd name="T7" fmla="*/ 83 h 110"/>
                <a:gd name="T8" fmla="*/ 179 w 686"/>
                <a:gd name="T9" fmla="*/ 110 h 110"/>
                <a:gd name="T10" fmla="*/ 506 w 686"/>
                <a:gd name="T11" fmla="*/ 110 h 110"/>
                <a:gd name="T12" fmla="*/ 533 w 686"/>
                <a:gd name="T13" fmla="*/ 83 h 110"/>
                <a:gd name="T14" fmla="*/ 533 w 686"/>
                <a:gd name="T15" fmla="*/ 49 h 110"/>
                <a:gd name="T16" fmla="*/ 582 w 686"/>
                <a:gd name="T17" fmla="*/ 0 h 110"/>
                <a:gd name="T18" fmla="*/ 686 w 686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6" h="110">
                  <a:moveTo>
                    <a:pt x="0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30" y="0"/>
                    <a:pt x="152" y="22"/>
                    <a:pt x="152" y="49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98"/>
                    <a:pt x="164" y="110"/>
                    <a:pt x="179" y="110"/>
                  </a:cubicBezTo>
                  <a:cubicBezTo>
                    <a:pt x="506" y="110"/>
                    <a:pt x="506" y="110"/>
                    <a:pt x="506" y="110"/>
                  </a:cubicBezTo>
                  <a:cubicBezTo>
                    <a:pt x="521" y="110"/>
                    <a:pt x="533" y="98"/>
                    <a:pt x="533" y="83"/>
                  </a:cubicBezTo>
                  <a:cubicBezTo>
                    <a:pt x="533" y="49"/>
                    <a:pt x="533" y="49"/>
                    <a:pt x="533" y="49"/>
                  </a:cubicBezTo>
                  <a:cubicBezTo>
                    <a:pt x="533" y="22"/>
                    <a:pt x="555" y="0"/>
                    <a:pt x="582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1903" y="1171"/>
              <a:ext cx="231" cy="38"/>
            </a:xfrm>
            <a:custGeom>
              <a:avLst/>
              <a:gdLst>
                <a:gd name="T0" fmla="*/ 0 w 686"/>
                <a:gd name="T1" fmla="*/ 0 h 113"/>
                <a:gd name="T2" fmla="*/ 99 w 686"/>
                <a:gd name="T3" fmla="*/ 0 h 113"/>
                <a:gd name="T4" fmla="*/ 124 w 686"/>
                <a:gd name="T5" fmla="*/ 25 h 113"/>
                <a:gd name="T6" fmla="*/ 124 w 686"/>
                <a:gd name="T7" fmla="*/ 57 h 113"/>
                <a:gd name="T8" fmla="*/ 179 w 686"/>
                <a:gd name="T9" fmla="*/ 113 h 113"/>
                <a:gd name="T10" fmla="*/ 506 w 686"/>
                <a:gd name="T11" fmla="*/ 113 h 113"/>
                <a:gd name="T12" fmla="*/ 562 w 686"/>
                <a:gd name="T13" fmla="*/ 57 h 113"/>
                <a:gd name="T14" fmla="*/ 562 w 686"/>
                <a:gd name="T15" fmla="*/ 25 h 113"/>
                <a:gd name="T16" fmla="*/ 586 w 686"/>
                <a:gd name="T17" fmla="*/ 0 h 113"/>
                <a:gd name="T18" fmla="*/ 686 w 686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6" h="113">
                  <a:moveTo>
                    <a:pt x="0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13" y="0"/>
                    <a:pt x="124" y="11"/>
                    <a:pt x="124" y="25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88"/>
                    <a:pt x="149" y="113"/>
                    <a:pt x="179" y="113"/>
                  </a:cubicBezTo>
                  <a:cubicBezTo>
                    <a:pt x="506" y="113"/>
                    <a:pt x="506" y="113"/>
                    <a:pt x="506" y="113"/>
                  </a:cubicBezTo>
                  <a:cubicBezTo>
                    <a:pt x="537" y="113"/>
                    <a:pt x="562" y="88"/>
                    <a:pt x="562" y="57"/>
                  </a:cubicBezTo>
                  <a:cubicBezTo>
                    <a:pt x="562" y="25"/>
                    <a:pt x="562" y="25"/>
                    <a:pt x="562" y="25"/>
                  </a:cubicBezTo>
                  <a:cubicBezTo>
                    <a:pt x="562" y="11"/>
                    <a:pt x="573" y="0"/>
                    <a:pt x="5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2048" y="1386"/>
              <a:ext cx="86" cy="26"/>
            </a:xfrm>
            <a:custGeom>
              <a:avLst/>
              <a:gdLst>
                <a:gd name="T0" fmla="*/ 0 w 255"/>
                <a:gd name="T1" fmla="*/ 0 h 76"/>
                <a:gd name="T2" fmla="*/ 75 w 255"/>
                <a:gd name="T3" fmla="*/ 0 h 76"/>
                <a:gd name="T4" fmla="*/ 102 w 255"/>
                <a:gd name="T5" fmla="*/ 27 h 76"/>
                <a:gd name="T6" fmla="*/ 102 w 255"/>
                <a:gd name="T7" fmla="*/ 27 h 76"/>
                <a:gd name="T8" fmla="*/ 151 w 255"/>
                <a:gd name="T9" fmla="*/ 76 h 76"/>
                <a:gd name="T10" fmla="*/ 255 w 255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76">
                  <a:moveTo>
                    <a:pt x="0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90" y="0"/>
                    <a:pt x="102" y="12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55"/>
                    <a:pt x="124" y="76"/>
                    <a:pt x="151" y="76"/>
                  </a:cubicBezTo>
                  <a:cubicBezTo>
                    <a:pt x="255" y="76"/>
                    <a:pt x="255" y="76"/>
                    <a:pt x="255" y="76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1903" y="1386"/>
              <a:ext cx="86" cy="26"/>
            </a:xfrm>
            <a:custGeom>
              <a:avLst/>
              <a:gdLst>
                <a:gd name="T0" fmla="*/ 0 w 256"/>
                <a:gd name="T1" fmla="*/ 76 h 76"/>
                <a:gd name="T2" fmla="*/ 103 w 256"/>
                <a:gd name="T3" fmla="*/ 76 h 76"/>
                <a:gd name="T4" fmla="*/ 152 w 256"/>
                <a:gd name="T5" fmla="*/ 27 h 76"/>
                <a:gd name="T6" fmla="*/ 152 w 256"/>
                <a:gd name="T7" fmla="*/ 27 h 76"/>
                <a:gd name="T8" fmla="*/ 180 w 256"/>
                <a:gd name="T9" fmla="*/ 0 h 76"/>
                <a:gd name="T10" fmla="*/ 256 w 256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76">
                  <a:moveTo>
                    <a:pt x="0" y="76"/>
                  </a:moveTo>
                  <a:cubicBezTo>
                    <a:pt x="103" y="76"/>
                    <a:pt x="103" y="76"/>
                    <a:pt x="103" y="76"/>
                  </a:cubicBezTo>
                  <a:cubicBezTo>
                    <a:pt x="130" y="76"/>
                    <a:pt x="152" y="55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12"/>
                    <a:pt x="165" y="0"/>
                    <a:pt x="180" y="0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2048" y="1376"/>
              <a:ext cx="86" cy="26"/>
            </a:xfrm>
            <a:custGeom>
              <a:avLst/>
              <a:gdLst>
                <a:gd name="T0" fmla="*/ 0 w 255"/>
                <a:gd name="T1" fmla="*/ 0 h 79"/>
                <a:gd name="T2" fmla="*/ 77 w 255"/>
                <a:gd name="T3" fmla="*/ 0 h 79"/>
                <a:gd name="T4" fmla="*/ 131 w 255"/>
                <a:gd name="T5" fmla="*/ 54 h 79"/>
                <a:gd name="T6" fmla="*/ 131 w 255"/>
                <a:gd name="T7" fmla="*/ 55 h 79"/>
                <a:gd name="T8" fmla="*/ 155 w 255"/>
                <a:gd name="T9" fmla="*/ 79 h 79"/>
                <a:gd name="T10" fmla="*/ 255 w 255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79">
                  <a:moveTo>
                    <a:pt x="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107" y="0"/>
                    <a:pt x="131" y="24"/>
                    <a:pt x="131" y="54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1" y="68"/>
                    <a:pt x="142" y="79"/>
                    <a:pt x="155" y="79"/>
                  </a:cubicBezTo>
                  <a:cubicBezTo>
                    <a:pt x="255" y="79"/>
                    <a:pt x="255" y="79"/>
                    <a:pt x="255" y="79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1903" y="1376"/>
              <a:ext cx="86" cy="26"/>
            </a:xfrm>
            <a:custGeom>
              <a:avLst/>
              <a:gdLst>
                <a:gd name="T0" fmla="*/ 0 w 256"/>
                <a:gd name="T1" fmla="*/ 79 h 79"/>
                <a:gd name="T2" fmla="*/ 99 w 256"/>
                <a:gd name="T3" fmla="*/ 79 h 79"/>
                <a:gd name="T4" fmla="*/ 124 w 256"/>
                <a:gd name="T5" fmla="*/ 55 h 79"/>
                <a:gd name="T6" fmla="*/ 124 w 256"/>
                <a:gd name="T7" fmla="*/ 54 h 79"/>
                <a:gd name="T8" fmla="*/ 178 w 256"/>
                <a:gd name="T9" fmla="*/ 0 h 79"/>
                <a:gd name="T10" fmla="*/ 256 w 256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79">
                  <a:moveTo>
                    <a:pt x="0" y="79"/>
                  </a:moveTo>
                  <a:cubicBezTo>
                    <a:pt x="99" y="79"/>
                    <a:pt x="99" y="79"/>
                    <a:pt x="99" y="79"/>
                  </a:cubicBezTo>
                  <a:cubicBezTo>
                    <a:pt x="113" y="79"/>
                    <a:pt x="124" y="68"/>
                    <a:pt x="124" y="55"/>
                  </a:cubicBezTo>
                  <a:cubicBezTo>
                    <a:pt x="124" y="54"/>
                    <a:pt x="124" y="54"/>
                    <a:pt x="124" y="54"/>
                  </a:cubicBezTo>
                  <a:cubicBezTo>
                    <a:pt x="124" y="24"/>
                    <a:pt x="148" y="0"/>
                    <a:pt x="178" y="0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2203" y="1143"/>
              <a:ext cx="14" cy="4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2149" y="1122"/>
              <a:ext cx="54" cy="14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0" name="Rectangle 97"/>
            <p:cNvSpPr>
              <a:spLocks noChangeArrowheads="1"/>
            </p:cNvSpPr>
            <p:nvPr/>
          </p:nvSpPr>
          <p:spPr bwMode="auto">
            <a:xfrm>
              <a:off x="2135" y="1143"/>
              <a:ext cx="14" cy="4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1" name="Line 98"/>
            <p:cNvSpPr>
              <a:spLocks noChangeShapeType="1"/>
            </p:cNvSpPr>
            <p:nvPr/>
          </p:nvSpPr>
          <p:spPr bwMode="auto">
            <a:xfrm>
              <a:off x="2053" y="1234"/>
              <a:ext cx="59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2" name="Line 99"/>
            <p:cNvSpPr>
              <a:spLocks noChangeShapeType="1"/>
            </p:cNvSpPr>
            <p:nvPr/>
          </p:nvSpPr>
          <p:spPr bwMode="auto">
            <a:xfrm>
              <a:off x="2072" y="1266"/>
              <a:ext cx="40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2138" y="1180"/>
              <a:ext cx="23" cy="54"/>
            </a:xfrm>
            <a:custGeom>
              <a:avLst/>
              <a:gdLst>
                <a:gd name="T0" fmla="*/ 0 w 70"/>
                <a:gd name="T1" fmla="*/ 161 h 161"/>
                <a:gd name="T2" fmla="*/ 51 w 70"/>
                <a:gd name="T3" fmla="*/ 161 h 161"/>
                <a:gd name="T4" fmla="*/ 70 w 70"/>
                <a:gd name="T5" fmla="*/ 142 h 161"/>
                <a:gd name="T6" fmla="*/ 70 w 70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61">
                  <a:moveTo>
                    <a:pt x="0" y="161"/>
                  </a:moveTo>
                  <a:cubicBezTo>
                    <a:pt x="51" y="161"/>
                    <a:pt x="51" y="161"/>
                    <a:pt x="51" y="161"/>
                  </a:cubicBezTo>
                  <a:cubicBezTo>
                    <a:pt x="62" y="161"/>
                    <a:pt x="70" y="152"/>
                    <a:pt x="70" y="142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2138" y="1180"/>
              <a:ext cx="50" cy="86"/>
            </a:xfrm>
            <a:custGeom>
              <a:avLst/>
              <a:gdLst>
                <a:gd name="T0" fmla="*/ 0 w 150"/>
                <a:gd name="T1" fmla="*/ 254 h 254"/>
                <a:gd name="T2" fmla="*/ 74 w 150"/>
                <a:gd name="T3" fmla="*/ 254 h 254"/>
                <a:gd name="T4" fmla="*/ 150 w 150"/>
                <a:gd name="T5" fmla="*/ 178 h 254"/>
                <a:gd name="T6" fmla="*/ 150 w 150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54">
                  <a:moveTo>
                    <a:pt x="0" y="254"/>
                  </a:moveTo>
                  <a:cubicBezTo>
                    <a:pt x="74" y="254"/>
                    <a:pt x="74" y="254"/>
                    <a:pt x="74" y="254"/>
                  </a:cubicBezTo>
                  <a:cubicBezTo>
                    <a:pt x="116" y="254"/>
                    <a:pt x="150" y="220"/>
                    <a:pt x="150" y="178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2113" y="1225"/>
              <a:ext cx="25" cy="55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6" name="Rectangle 103"/>
            <p:cNvSpPr>
              <a:spLocks noChangeArrowheads="1"/>
            </p:cNvSpPr>
            <p:nvPr/>
          </p:nvSpPr>
          <p:spPr bwMode="auto">
            <a:xfrm>
              <a:off x="2149" y="1153"/>
              <a:ext cx="54" cy="2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 flipV="1">
              <a:off x="2188" y="1136"/>
              <a:ext cx="0" cy="17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 flipV="1">
              <a:off x="2161" y="1136"/>
              <a:ext cx="0" cy="17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 flipH="1">
              <a:off x="2161" y="1222"/>
              <a:ext cx="27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 flipH="1">
              <a:off x="2161" y="1200"/>
              <a:ext cx="27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 flipV="1">
              <a:off x="2088" y="1234"/>
              <a:ext cx="0" cy="32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 flipV="1">
              <a:off x="2150" y="1234"/>
              <a:ext cx="0" cy="32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2203" y="1385"/>
              <a:ext cx="14" cy="4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4" name="Rectangle 111"/>
            <p:cNvSpPr>
              <a:spLocks noChangeArrowheads="1"/>
            </p:cNvSpPr>
            <p:nvPr/>
          </p:nvSpPr>
          <p:spPr bwMode="auto">
            <a:xfrm>
              <a:off x="2149" y="1439"/>
              <a:ext cx="54" cy="14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2135" y="1385"/>
              <a:ext cx="14" cy="4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6" name="Line 113"/>
            <p:cNvSpPr>
              <a:spLocks noChangeShapeType="1"/>
            </p:cNvSpPr>
            <p:nvPr/>
          </p:nvSpPr>
          <p:spPr bwMode="auto">
            <a:xfrm>
              <a:off x="2052" y="1340"/>
              <a:ext cx="60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7" name="Line 114"/>
            <p:cNvSpPr>
              <a:spLocks noChangeShapeType="1"/>
            </p:cNvSpPr>
            <p:nvPr/>
          </p:nvSpPr>
          <p:spPr bwMode="auto">
            <a:xfrm>
              <a:off x="2070" y="1309"/>
              <a:ext cx="42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2138" y="1340"/>
              <a:ext cx="23" cy="55"/>
            </a:xfrm>
            <a:custGeom>
              <a:avLst/>
              <a:gdLst>
                <a:gd name="T0" fmla="*/ 0 w 70"/>
                <a:gd name="T1" fmla="*/ 0 h 161"/>
                <a:gd name="T2" fmla="*/ 51 w 70"/>
                <a:gd name="T3" fmla="*/ 0 h 161"/>
                <a:gd name="T4" fmla="*/ 70 w 70"/>
                <a:gd name="T5" fmla="*/ 19 h 161"/>
                <a:gd name="T6" fmla="*/ 70 w 70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61">
                  <a:moveTo>
                    <a:pt x="0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9"/>
                    <a:pt x="70" y="19"/>
                  </a:cubicBezTo>
                  <a:cubicBezTo>
                    <a:pt x="70" y="161"/>
                    <a:pt x="70" y="161"/>
                    <a:pt x="70" y="161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2138" y="1309"/>
              <a:ext cx="50" cy="86"/>
            </a:xfrm>
            <a:custGeom>
              <a:avLst/>
              <a:gdLst>
                <a:gd name="T0" fmla="*/ 0 w 150"/>
                <a:gd name="T1" fmla="*/ 0 h 254"/>
                <a:gd name="T2" fmla="*/ 74 w 150"/>
                <a:gd name="T3" fmla="*/ 0 h 254"/>
                <a:gd name="T4" fmla="*/ 150 w 150"/>
                <a:gd name="T5" fmla="*/ 76 h 254"/>
                <a:gd name="T6" fmla="*/ 150 w 150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54">
                  <a:moveTo>
                    <a:pt x="0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116" y="0"/>
                    <a:pt x="150" y="34"/>
                    <a:pt x="150" y="76"/>
                  </a:cubicBezTo>
                  <a:cubicBezTo>
                    <a:pt x="150" y="254"/>
                    <a:pt x="150" y="254"/>
                    <a:pt x="150" y="254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20" name="Rectangle 117"/>
            <p:cNvSpPr>
              <a:spLocks noChangeArrowheads="1"/>
            </p:cNvSpPr>
            <p:nvPr/>
          </p:nvSpPr>
          <p:spPr bwMode="auto">
            <a:xfrm>
              <a:off x="2113" y="1294"/>
              <a:ext cx="25" cy="56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21" name="Rectangle 118"/>
            <p:cNvSpPr>
              <a:spLocks noChangeArrowheads="1"/>
            </p:cNvSpPr>
            <p:nvPr/>
          </p:nvSpPr>
          <p:spPr bwMode="auto">
            <a:xfrm>
              <a:off x="2149" y="1395"/>
              <a:ext cx="54" cy="2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>
              <a:off x="2188" y="1422"/>
              <a:ext cx="0" cy="17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23" name="Line 120"/>
            <p:cNvSpPr>
              <a:spLocks noChangeShapeType="1"/>
            </p:cNvSpPr>
            <p:nvPr/>
          </p:nvSpPr>
          <p:spPr bwMode="auto">
            <a:xfrm>
              <a:off x="2161" y="1422"/>
              <a:ext cx="0" cy="17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24" name="Line 121"/>
            <p:cNvSpPr>
              <a:spLocks noChangeShapeType="1"/>
            </p:cNvSpPr>
            <p:nvPr/>
          </p:nvSpPr>
          <p:spPr bwMode="auto">
            <a:xfrm flipH="1">
              <a:off x="2161" y="1353"/>
              <a:ext cx="27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 flipH="1">
              <a:off x="2161" y="1375"/>
              <a:ext cx="27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2088" y="1309"/>
              <a:ext cx="0" cy="31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27" name="Line 124"/>
            <p:cNvSpPr>
              <a:spLocks noChangeShapeType="1"/>
            </p:cNvSpPr>
            <p:nvPr/>
          </p:nvSpPr>
          <p:spPr bwMode="auto">
            <a:xfrm>
              <a:off x="2150" y="1309"/>
              <a:ext cx="0" cy="31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28" name="Rectangle 125"/>
            <p:cNvSpPr>
              <a:spLocks noChangeArrowheads="1"/>
            </p:cNvSpPr>
            <p:nvPr/>
          </p:nvSpPr>
          <p:spPr bwMode="auto">
            <a:xfrm>
              <a:off x="1820" y="1385"/>
              <a:ext cx="14" cy="4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>
              <a:off x="1834" y="1439"/>
              <a:ext cx="55" cy="14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30" name="Rectangle 127"/>
            <p:cNvSpPr>
              <a:spLocks noChangeArrowheads="1"/>
            </p:cNvSpPr>
            <p:nvPr/>
          </p:nvSpPr>
          <p:spPr bwMode="auto">
            <a:xfrm>
              <a:off x="1889" y="1385"/>
              <a:ext cx="13" cy="4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31" name="Line 128"/>
            <p:cNvSpPr>
              <a:spLocks noChangeShapeType="1"/>
            </p:cNvSpPr>
            <p:nvPr/>
          </p:nvSpPr>
          <p:spPr bwMode="auto">
            <a:xfrm flipH="1">
              <a:off x="1925" y="1340"/>
              <a:ext cx="60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32" name="Line 129"/>
            <p:cNvSpPr>
              <a:spLocks noChangeShapeType="1"/>
            </p:cNvSpPr>
            <p:nvPr/>
          </p:nvSpPr>
          <p:spPr bwMode="auto">
            <a:xfrm flipH="1">
              <a:off x="1925" y="1309"/>
              <a:ext cx="42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1875" y="1340"/>
              <a:ext cx="24" cy="55"/>
            </a:xfrm>
            <a:custGeom>
              <a:avLst/>
              <a:gdLst>
                <a:gd name="T0" fmla="*/ 71 w 71"/>
                <a:gd name="T1" fmla="*/ 0 h 161"/>
                <a:gd name="T2" fmla="*/ 20 w 71"/>
                <a:gd name="T3" fmla="*/ 0 h 161"/>
                <a:gd name="T4" fmla="*/ 0 w 71"/>
                <a:gd name="T5" fmla="*/ 19 h 161"/>
                <a:gd name="T6" fmla="*/ 0 w 71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61">
                  <a:moveTo>
                    <a:pt x="7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61"/>
                    <a:pt x="0" y="161"/>
                    <a:pt x="0" y="161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1849" y="1309"/>
              <a:ext cx="50" cy="86"/>
            </a:xfrm>
            <a:custGeom>
              <a:avLst/>
              <a:gdLst>
                <a:gd name="T0" fmla="*/ 150 w 150"/>
                <a:gd name="T1" fmla="*/ 0 h 254"/>
                <a:gd name="T2" fmla="*/ 76 w 150"/>
                <a:gd name="T3" fmla="*/ 0 h 254"/>
                <a:gd name="T4" fmla="*/ 0 w 150"/>
                <a:gd name="T5" fmla="*/ 76 h 254"/>
                <a:gd name="T6" fmla="*/ 0 w 150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54">
                  <a:moveTo>
                    <a:pt x="15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254"/>
                    <a:pt x="0" y="254"/>
                    <a:pt x="0" y="254"/>
                  </a:cubicBez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35" name="Rectangle 132"/>
            <p:cNvSpPr>
              <a:spLocks noChangeArrowheads="1"/>
            </p:cNvSpPr>
            <p:nvPr/>
          </p:nvSpPr>
          <p:spPr bwMode="auto">
            <a:xfrm>
              <a:off x="1900" y="1294"/>
              <a:ext cx="25" cy="56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36" name="Rectangle 133"/>
            <p:cNvSpPr>
              <a:spLocks noChangeArrowheads="1"/>
            </p:cNvSpPr>
            <p:nvPr/>
          </p:nvSpPr>
          <p:spPr bwMode="auto">
            <a:xfrm>
              <a:off x="1834" y="1395"/>
              <a:ext cx="55" cy="27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37" name="Line 134"/>
            <p:cNvSpPr>
              <a:spLocks noChangeShapeType="1"/>
            </p:cNvSpPr>
            <p:nvPr/>
          </p:nvSpPr>
          <p:spPr bwMode="auto">
            <a:xfrm>
              <a:off x="1849" y="1422"/>
              <a:ext cx="0" cy="17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38" name="Line 135"/>
            <p:cNvSpPr>
              <a:spLocks noChangeShapeType="1"/>
            </p:cNvSpPr>
            <p:nvPr/>
          </p:nvSpPr>
          <p:spPr bwMode="auto">
            <a:xfrm>
              <a:off x="1875" y="1422"/>
              <a:ext cx="0" cy="17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39" name="Rectangle 136"/>
            <p:cNvSpPr>
              <a:spLocks noChangeArrowheads="1"/>
            </p:cNvSpPr>
            <p:nvPr/>
          </p:nvSpPr>
          <p:spPr bwMode="auto">
            <a:xfrm>
              <a:off x="1989" y="1361"/>
              <a:ext cx="14" cy="41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40" name="Rectangle 137"/>
            <p:cNvSpPr>
              <a:spLocks noChangeArrowheads="1"/>
            </p:cNvSpPr>
            <p:nvPr/>
          </p:nvSpPr>
          <p:spPr bwMode="auto">
            <a:xfrm>
              <a:off x="2003" y="1371"/>
              <a:ext cx="31" cy="20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41" name="Rectangle 138"/>
            <p:cNvSpPr>
              <a:spLocks noChangeArrowheads="1"/>
            </p:cNvSpPr>
            <p:nvPr/>
          </p:nvSpPr>
          <p:spPr bwMode="auto">
            <a:xfrm>
              <a:off x="2034" y="1361"/>
              <a:ext cx="14" cy="41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>
              <a:off x="1849" y="1353"/>
              <a:ext cx="26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43" name="Line 140"/>
            <p:cNvSpPr>
              <a:spLocks noChangeShapeType="1"/>
            </p:cNvSpPr>
            <p:nvPr/>
          </p:nvSpPr>
          <p:spPr bwMode="auto">
            <a:xfrm>
              <a:off x="1849" y="1375"/>
              <a:ext cx="26" cy="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44" name="Line 141"/>
            <p:cNvSpPr>
              <a:spLocks noChangeShapeType="1"/>
            </p:cNvSpPr>
            <p:nvPr/>
          </p:nvSpPr>
          <p:spPr bwMode="auto">
            <a:xfrm>
              <a:off x="1949" y="1309"/>
              <a:ext cx="0" cy="31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1888" y="1309"/>
              <a:ext cx="0" cy="31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46" name="Rectangle 143"/>
            <p:cNvSpPr>
              <a:spLocks noChangeArrowheads="1"/>
            </p:cNvSpPr>
            <p:nvPr/>
          </p:nvSpPr>
          <p:spPr bwMode="auto">
            <a:xfrm>
              <a:off x="2014" y="1173"/>
              <a:ext cx="9" cy="26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47" name="Oval 144"/>
            <p:cNvSpPr>
              <a:spLocks noChangeArrowheads="1"/>
            </p:cNvSpPr>
            <p:nvPr/>
          </p:nvSpPr>
          <p:spPr bwMode="auto">
            <a:xfrm>
              <a:off x="1999" y="1134"/>
              <a:ext cx="39" cy="39"/>
            </a:xfrm>
            <a:prstGeom prst="ellipse">
              <a:avLst/>
            </a:pr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48" name="Freeform 145"/>
            <p:cNvSpPr>
              <a:spLocks/>
            </p:cNvSpPr>
            <p:nvPr/>
          </p:nvSpPr>
          <p:spPr bwMode="auto">
            <a:xfrm>
              <a:off x="2006" y="1141"/>
              <a:ext cx="22" cy="17"/>
            </a:xfrm>
            <a:custGeom>
              <a:avLst/>
              <a:gdLst>
                <a:gd name="T0" fmla="*/ 22 w 22"/>
                <a:gd name="T1" fmla="*/ 0 h 17"/>
                <a:gd name="T2" fmla="*/ 13 w 22"/>
                <a:gd name="T3" fmla="*/ 12 h 17"/>
                <a:gd name="T4" fmla="*/ 0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0"/>
                  </a:moveTo>
                  <a:lnTo>
                    <a:pt x="13" y="12"/>
                  </a:lnTo>
                  <a:lnTo>
                    <a:pt x="0" y="17"/>
                  </a:lnTo>
                </a:path>
              </a:pathLst>
            </a:custGeom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82692" tIns="41346" rIns="82692" bIns="41346" numCol="1" anchor="t" anchorCtr="0" compatLnSpc="1">
              <a:prstTxWarp prst="textNoShape">
                <a:avLst/>
              </a:prstTxWarp>
            </a:bodyPr>
            <a:lstStyle/>
            <a:p>
              <a:pPr defTabSz="826959">
                <a:defRPr/>
              </a:pPr>
              <a:endParaRPr lang="ru-RU" sz="1628" dirty="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14BFA2BB-DBA3-408D-B13A-99C227F9EA2D}"/>
              </a:ext>
            </a:extLst>
          </p:cNvPr>
          <p:cNvSpPr txBox="1"/>
          <p:nvPr/>
        </p:nvSpPr>
        <p:spPr>
          <a:xfrm>
            <a:off x="3340886" y="1478529"/>
            <a:ext cx="949218" cy="3428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28" b="1" dirty="0" smtClean="0">
                <a:solidFill>
                  <a:srgbClr val="002060"/>
                </a:solidFill>
                <a:latin typeface="Arial Narrow"/>
              </a:rPr>
              <a:t>693 </a:t>
            </a:r>
            <a:r>
              <a:rPr lang="ru-RU" sz="1086" b="1" dirty="0">
                <a:solidFill>
                  <a:srgbClr val="002060"/>
                </a:solidFill>
                <a:latin typeface="Arial Narrow"/>
              </a:rPr>
              <a:t>км</a:t>
            </a:r>
            <a:r>
              <a:rPr lang="ru-RU" sz="1628" b="1" dirty="0">
                <a:solidFill>
                  <a:srgbClr val="002060"/>
                </a:solidFill>
                <a:latin typeface="Arial Narrow"/>
              </a:rPr>
              <a:t> </a:t>
            </a:r>
          </a:p>
        </p:txBody>
      </p:sp>
      <p:pic>
        <p:nvPicPr>
          <p:cNvPr id="150" name="Рисунок 14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E27F8BB-37BE-4DB4-BF0E-2971017D6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374" y="1463848"/>
            <a:ext cx="668673" cy="424276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14BFA2BB-DBA3-408D-B13A-99C227F9EA2D}"/>
              </a:ext>
            </a:extLst>
          </p:cNvPr>
          <p:cNvSpPr txBox="1"/>
          <p:nvPr/>
        </p:nvSpPr>
        <p:spPr>
          <a:xfrm>
            <a:off x="5605279" y="1461925"/>
            <a:ext cx="949218" cy="3428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28" b="1" dirty="0" smtClean="0">
                <a:solidFill>
                  <a:srgbClr val="002060"/>
                </a:solidFill>
                <a:latin typeface="Arial Narrow"/>
              </a:rPr>
              <a:t>1107 </a:t>
            </a:r>
            <a:r>
              <a:rPr lang="ru-RU" sz="1086" b="1" dirty="0">
                <a:solidFill>
                  <a:srgbClr val="002060"/>
                </a:solidFill>
                <a:latin typeface="Arial Narrow"/>
              </a:rPr>
              <a:t>км</a:t>
            </a:r>
            <a:r>
              <a:rPr lang="ru-RU" sz="1628" b="1" dirty="0">
                <a:solidFill>
                  <a:srgbClr val="002060"/>
                </a:solidFill>
                <a:latin typeface="Arial Narrow"/>
              </a:rPr>
              <a:t> </a:t>
            </a:r>
          </a:p>
        </p:txBody>
      </p:sp>
      <p:pic>
        <p:nvPicPr>
          <p:cNvPr id="152" name="Рисунок 151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E27F8BB-37BE-4DB4-BF0E-2971017D6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096" y="1469302"/>
            <a:ext cx="668673" cy="4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9502"/>
            <a:ext cx="4136582" cy="336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Газификация ведется по направлениям:</a:t>
            </a:r>
            <a:endParaRPr lang="en-US" sz="17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en-US" sz="1700" dirty="0" smtClean="0"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700" dirty="0" smtClean="0">
                <a:latin typeface="+mj-lt"/>
                <a:cs typeface="Times New Roman" pitchFamily="18" charset="0"/>
              </a:rPr>
              <a:t>ГО и ГРС Питкяранта</a:t>
            </a:r>
            <a:endParaRPr lang="en-US" sz="1700" dirty="0" smtClean="0"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ГО и ГРС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Ихала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и Сортавала </a:t>
            </a:r>
            <a:endParaRPr lang="en-US" sz="1700" dirty="0" smtClean="0">
              <a:solidFill>
                <a:schemeClr val="dk1"/>
              </a:solidFill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Межпоселковые газопроводы </a:t>
            </a:r>
          </a:p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        в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Прионежском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и Сегежском районах</a:t>
            </a:r>
            <a:endParaRPr lang="en-US" sz="1700" dirty="0" smtClean="0">
              <a:solidFill>
                <a:schemeClr val="dk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700" dirty="0" smtClean="0">
                <a:latin typeface="+mj-lt"/>
                <a:cs typeface="Times New Roman" pitchFamily="18" charset="0"/>
              </a:rPr>
              <a:t>4.     Межпоселковые газопроводы </a:t>
            </a:r>
            <a:endParaRPr lang="en-US" sz="1700" dirty="0" smtClean="0">
              <a:latin typeface="+mj-lt"/>
              <a:cs typeface="Times New Roman" pitchFamily="18" charset="0"/>
            </a:endParaRPr>
          </a:p>
          <a:p>
            <a:pPr marL="457200" indent="-6350">
              <a:lnSpc>
                <a:spcPct val="150000"/>
              </a:lnSpc>
            </a:pPr>
            <a:r>
              <a:rPr lang="ru-RU" sz="1700" dirty="0" smtClean="0">
                <a:latin typeface="+mj-lt"/>
                <a:cs typeface="Times New Roman" pitchFamily="18" charset="0"/>
              </a:rPr>
              <a:t>в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Пудожском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районе</a:t>
            </a:r>
          </a:p>
          <a:p>
            <a:pPr>
              <a:lnSpc>
                <a:spcPct val="150000"/>
              </a:lnSpc>
            </a:pPr>
            <a:r>
              <a:rPr lang="ru-RU" sz="1700" dirty="0" smtClean="0">
                <a:cs typeface="Times New Roman" pitchFamily="18" charset="0"/>
              </a:rPr>
              <a:t>5.    </a:t>
            </a:r>
            <a:r>
              <a:rPr lang="ru-RU" sz="1700" dirty="0" err="1" smtClean="0">
                <a:cs typeface="Times New Roman" pitchFamily="18" charset="0"/>
              </a:rPr>
              <a:t>Внутрипоселковые</a:t>
            </a:r>
            <a:r>
              <a:rPr lang="ru-RU" sz="1700" dirty="0" smtClean="0">
                <a:cs typeface="Times New Roman" pitchFamily="18" charset="0"/>
              </a:rPr>
              <a:t> газопроводы </a:t>
            </a:r>
            <a:endParaRPr lang="en-US" sz="1700" dirty="0">
              <a:cs typeface="Times New Roman" pitchFamily="18" charset="0"/>
            </a:endParaRPr>
          </a:p>
        </p:txBody>
      </p:sp>
      <p:pic>
        <p:nvPicPr>
          <p:cNvPr id="1027" name="Picture 3" descr="C:\Users\kuznetsov\Download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83518"/>
            <a:ext cx="3923928" cy="421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449" y="59323"/>
            <a:ext cx="2287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Питкярантский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151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В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2022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году завершены строительно-монтажные работы:</a:t>
            </a:r>
          </a:p>
          <a:p>
            <a:pPr algn="just">
              <a:defRPr/>
            </a:pPr>
            <a:endParaRPr lang="ru-RU" sz="1700" dirty="0" smtClean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1. Газопровод – отвод и ГРС Питкяранта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Питкярантского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района Республики Карелия, протяженностью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122,75 км.</a:t>
            </a:r>
          </a:p>
          <a:p>
            <a:pPr algn="just">
              <a:defRPr/>
            </a:pPr>
            <a:endParaRPr lang="ru-RU" sz="1700" dirty="0" smtClean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2. Газопровод межпоселковый от ГРС Питкяранта до ГГРП Питкяранта и ЦБК г.Питкяранта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Питкярантского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района Республики Карелия, </a:t>
            </a:r>
            <a:endParaRPr lang="en-US" sz="1700" dirty="0" smtClean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протяженностью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12,73 км</a:t>
            </a:r>
            <a:endParaRPr lang="en-US" sz="17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>
              <a:defRPr/>
            </a:pPr>
            <a:endParaRPr lang="en-US" sz="17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3. Подводящий газопровод к газовой котельной мощностью 42,6 МВт в городе Питкяранта протяженностью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4,71 км.</a:t>
            </a:r>
          </a:p>
        </p:txBody>
      </p:sp>
      <p:pic>
        <p:nvPicPr>
          <p:cNvPr id="2052" name="Picture 4" descr="C:\Users\kuznetsov\Downloads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7534"/>
            <a:ext cx="4151313" cy="424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53800" y="59323"/>
            <a:ext cx="183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Пудожский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394238"/>
            <a:ext cx="55849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+mj-lt"/>
                <a:cs typeface="Times New Roman" pitchFamily="18" charset="0"/>
              </a:rPr>
              <a:t>З</a:t>
            </a:r>
            <a:r>
              <a:rPr lang="ru-RU" sz="1700" dirty="0" smtClean="0">
                <a:latin typeface="+mj-lt"/>
                <a:cs typeface="Times New Roman" pitchFamily="18" charset="0"/>
              </a:rPr>
              <a:t>авершены строительно-монтажные работы по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3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объектам:</a:t>
            </a:r>
          </a:p>
          <a:p>
            <a:pPr algn="just"/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Газопровод межпоселковый ГРС Пудож -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д.Ножево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д.Колово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д.Кошуково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п.Колово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д.Остров - п.Кривцы -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д.Кубово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, протяженностью </a:t>
            </a:r>
            <a:r>
              <a:rPr lang="ru-RU" sz="1700" b="1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56 км </a:t>
            </a:r>
          </a:p>
          <a:p>
            <a:pPr algn="just"/>
            <a:endParaRPr lang="ru-RU" sz="800" dirty="0" smtClean="0">
              <a:solidFill>
                <a:schemeClr val="dk1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Газопровод межпоселковый ГРС Пудож – п.Подпорожье –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п.Шалуха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– п.Нефтебаза –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п.Бочилово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–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д.Бочилово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–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п.Кашино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– д.Семеново – п.Ново-Стеклянное –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п.Шальский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, протяженностью </a:t>
            </a:r>
            <a:r>
              <a:rPr lang="ru-RU" sz="1700" b="1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36,0 км</a:t>
            </a:r>
          </a:p>
          <a:p>
            <a:pPr algn="just"/>
            <a:endParaRPr lang="ru-RU" sz="800" dirty="0" smtClean="0">
              <a:solidFill>
                <a:schemeClr val="dk1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1700" dirty="0">
                <a:solidFill>
                  <a:schemeClr val="dk1"/>
                </a:solidFill>
                <a:latin typeface="+mj-lt"/>
                <a:cs typeface="Times New Roman" pitchFamily="18" charset="0"/>
              </a:rPr>
              <a:t>Газопровод межпоселковый ГРС Пудож - </a:t>
            </a:r>
            <a:r>
              <a:rPr lang="ru-RU" sz="1700" dirty="0" err="1">
                <a:solidFill>
                  <a:schemeClr val="dk1"/>
                </a:solidFill>
                <a:latin typeface="+mj-lt"/>
                <a:cs typeface="Times New Roman" pitchFamily="18" charset="0"/>
              </a:rPr>
              <a:t>п.Авдеево</a:t>
            </a:r>
            <a:r>
              <a:rPr lang="ru-RU" sz="1700" dirty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1700" dirty="0" err="1">
                <a:solidFill>
                  <a:schemeClr val="dk1"/>
                </a:solidFill>
                <a:latin typeface="+mj-lt"/>
                <a:cs typeface="Times New Roman" pitchFamily="18" charset="0"/>
              </a:rPr>
              <a:t>ст.Октябрьский</a:t>
            </a:r>
            <a:r>
              <a:rPr lang="ru-RU" sz="1700" dirty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п.Онежский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700" dirty="0">
                <a:solidFill>
                  <a:schemeClr val="dk1"/>
                </a:solidFill>
                <a:latin typeface="+mj-lt"/>
                <a:cs typeface="Times New Roman" pitchFamily="18" charset="0"/>
              </a:rPr>
              <a:t>протяженностью </a:t>
            </a:r>
            <a:r>
              <a:rPr lang="ru-RU" sz="1700" b="1" dirty="0">
                <a:latin typeface="+mj-lt"/>
                <a:cs typeface="Times New Roman" pitchFamily="18" charset="0"/>
              </a:rPr>
              <a:t>44,16 км</a:t>
            </a:r>
            <a:r>
              <a:rPr lang="ru-RU" sz="1700" b="1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endParaRPr lang="ru-RU" sz="17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+mj-lt"/>
                <a:cs typeface="Times New Roman" pitchFamily="18" charset="0"/>
              </a:rPr>
              <a:t>Завершается строительство 1 объекта:</a:t>
            </a:r>
          </a:p>
          <a:p>
            <a:r>
              <a:rPr lang="ru-RU" sz="1700" dirty="0">
                <a:solidFill>
                  <a:schemeClr val="dk1"/>
                </a:solidFill>
                <a:latin typeface="+mj-lt"/>
                <a:cs typeface="Times New Roman" pitchFamily="18" charset="0"/>
              </a:rPr>
              <a:t>Газопровод межпоселковый ГРС Пудож - </a:t>
            </a:r>
            <a:r>
              <a:rPr lang="ru-RU" sz="1700" dirty="0" err="1">
                <a:solidFill>
                  <a:schemeClr val="dk1"/>
                </a:solidFill>
                <a:latin typeface="+mj-lt"/>
                <a:cs typeface="Times New Roman" pitchFamily="18" charset="0"/>
              </a:rPr>
              <a:t>г.Пудож</a:t>
            </a:r>
            <a:r>
              <a:rPr lang="ru-RU" sz="1700" dirty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1700" dirty="0" err="1">
                <a:solidFill>
                  <a:schemeClr val="dk1"/>
                </a:solidFill>
                <a:latin typeface="+mj-lt"/>
                <a:cs typeface="Times New Roman" pitchFamily="18" charset="0"/>
              </a:rPr>
              <a:t>д.Филимоновская</a:t>
            </a:r>
            <a:r>
              <a:rPr lang="ru-RU" sz="1700" dirty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1700" dirty="0" err="1">
                <a:solidFill>
                  <a:schemeClr val="dk1"/>
                </a:solidFill>
                <a:latin typeface="+mj-lt"/>
                <a:cs typeface="Times New Roman" pitchFamily="18" charset="0"/>
              </a:rPr>
              <a:t>п.Чернореченский</a:t>
            </a:r>
            <a:r>
              <a:rPr lang="ru-RU" sz="1700" dirty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1700" dirty="0" err="1">
                <a:solidFill>
                  <a:schemeClr val="dk1"/>
                </a:solidFill>
                <a:latin typeface="+mj-lt"/>
                <a:cs typeface="Times New Roman" pitchFamily="18" charset="0"/>
              </a:rPr>
              <a:t>д.Нигижма</a:t>
            </a:r>
            <a:r>
              <a:rPr lang="ru-RU" sz="1700" dirty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1700" dirty="0" err="1">
                <a:solidFill>
                  <a:schemeClr val="dk1"/>
                </a:solidFill>
                <a:latin typeface="+mj-lt"/>
                <a:cs typeface="Times New Roman" pitchFamily="18" charset="0"/>
              </a:rPr>
              <a:t>п.Красноборский</a:t>
            </a:r>
            <a:r>
              <a:rPr lang="ru-RU" sz="1700" dirty="0">
                <a:solidFill>
                  <a:schemeClr val="dk1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д.Каршево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, протяженностью </a:t>
            </a:r>
            <a:r>
              <a:rPr lang="ru-RU" sz="1700" b="1" dirty="0">
                <a:latin typeface="+mj-lt"/>
                <a:cs typeface="Times New Roman" pitchFamily="18" charset="0"/>
              </a:rPr>
              <a:t>28,45 км</a:t>
            </a:r>
            <a:r>
              <a:rPr lang="ru-RU" sz="1700" b="1" dirty="0" smtClean="0">
                <a:latin typeface="+mj-lt"/>
                <a:cs typeface="Times New Roman" pitchFamily="18" charset="0"/>
              </a:rPr>
              <a:t>.</a:t>
            </a:r>
            <a:endParaRPr lang="ru-RU" sz="1700" b="1" dirty="0"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 descr="C:\Users\kuznetsov\Downloads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967" y="397532"/>
            <a:ext cx="3468687" cy="438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60060" y="59323"/>
            <a:ext cx="2223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Лахденпохский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1151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Осуществляются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строительно-монтажные работы.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17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«Газопровод-отвод и ГРС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Ихала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Газопровод межпоселковый ГРС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Ихала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– г.Лахденпохья –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п.Раухала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– </a:t>
            </a:r>
            <a:r>
              <a:rPr lang="ru-RU" sz="1700" dirty="0" err="1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п.Мийнала</a:t>
            </a:r>
            <a:r>
              <a:rPr lang="ru-RU" sz="17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/>
            <a:r>
              <a:rPr lang="ru-RU" sz="1700" dirty="0" smtClean="0">
                <a:latin typeface="+mj-lt"/>
                <a:ea typeface="Times New Roman" pitchFamily="18" charset="0"/>
                <a:cs typeface="Times New Roman" pitchFamily="18" charset="0"/>
              </a:rPr>
              <a:t>3. «Газопровод межпоселковый от ГРС </a:t>
            </a:r>
            <a:r>
              <a:rPr lang="ru-RU" sz="17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Ихала</a:t>
            </a:r>
            <a:r>
              <a:rPr lang="ru-RU" sz="1700" dirty="0" smtClean="0">
                <a:latin typeface="+mj-lt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17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п.Вялимяки</a:t>
            </a:r>
            <a:r>
              <a:rPr lang="ru-RU" sz="1700" dirty="0" smtClean="0">
                <a:latin typeface="+mj-lt"/>
                <a:ea typeface="Times New Roman" pitchFamily="18" charset="0"/>
                <a:cs typeface="Times New Roman" pitchFamily="18" charset="0"/>
              </a:rPr>
              <a:t> – п.Элисенваара – </a:t>
            </a:r>
            <a:r>
              <a:rPr lang="ru-RU" sz="17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п.Куркиеки</a:t>
            </a:r>
            <a:r>
              <a:rPr lang="ru-RU" sz="1700" dirty="0" smtClean="0">
                <a:latin typeface="+mj-lt"/>
                <a:ea typeface="Times New Roman" pitchFamily="18" charset="0"/>
                <a:cs typeface="Times New Roman" pitchFamily="18" charset="0"/>
              </a:rPr>
              <a:t> – п.Куликово – </a:t>
            </a:r>
            <a:r>
              <a:rPr lang="ru-RU" sz="17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п.Хийтола</a:t>
            </a:r>
            <a:r>
              <a:rPr lang="ru-RU" sz="1700" dirty="0" smtClean="0">
                <a:latin typeface="+mj-lt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17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п.Тоунан</a:t>
            </a:r>
            <a:r>
              <a:rPr lang="ru-RU" sz="17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Лахденпохского</a:t>
            </a:r>
            <a:r>
              <a:rPr lang="ru-RU" sz="1700" dirty="0" smtClean="0">
                <a:latin typeface="+mj-lt"/>
                <a:ea typeface="Times New Roman" pitchFamily="18" charset="0"/>
                <a:cs typeface="Times New Roman" pitchFamily="18" charset="0"/>
              </a:rPr>
              <a:t> района Республики Карелия»</a:t>
            </a:r>
            <a:endParaRPr lang="ru-RU" sz="17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uznetsov\Downloads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83518"/>
            <a:ext cx="3979863" cy="451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63888" y="948"/>
            <a:ext cx="2246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Сортавальский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5321" y="483518"/>
            <a:ext cx="52920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+mj-lt"/>
                <a:cs typeface="Times New Roman" pitchFamily="18" charset="0"/>
              </a:rPr>
              <a:t>Газопровод-отвод </a:t>
            </a:r>
            <a:r>
              <a:rPr lang="ru-RU" sz="1700" dirty="0" smtClean="0">
                <a:latin typeface="+mj-lt"/>
                <a:cs typeface="Times New Roman" pitchFamily="18" charset="0"/>
              </a:rPr>
              <a:t>и ГРС </a:t>
            </a:r>
            <a:r>
              <a:rPr lang="ru-RU" sz="1700" dirty="0" smtClean="0">
                <a:latin typeface="+mj-lt"/>
                <a:cs typeface="Times New Roman" pitchFamily="18" charset="0"/>
              </a:rPr>
              <a:t>Сортавала</a:t>
            </a:r>
            <a:r>
              <a:rPr lang="en-US" sz="1700" dirty="0" smtClean="0">
                <a:latin typeface="+mj-lt"/>
                <a:cs typeface="Times New Roman" pitchFamily="18" charset="0"/>
              </a:rPr>
              <a:t> </a:t>
            </a:r>
            <a:r>
              <a:rPr lang="ru-RU" sz="1700" dirty="0" smtClean="0">
                <a:latin typeface="+mj-lt"/>
                <a:cs typeface="Times New Roman" pitchFamily="18" charset="0"/>
              </a:rPr>
              <a:t>передан в СМР</a:t>
            </a:r>
            <a:endParaRPr lang="ru-RU" sz="1700" dirty="0" smtClean="0">
              <a:latin typeface="+mj-lt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 Газопровод межпоселковый от ГРС Сортавала –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с.Хелюля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–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п.Раутакангас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–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п.Хелюля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–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п.Рюттю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–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п.Кааламо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–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п.Рускеала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–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п.Партала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с отводом на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п.Лахденкюля</a:t>
            </a:r>
            <a:r>
              <a:rPr lang="ru-RU" sz="1700" dirty="0" smtClean="0">
                <a:latin typeface="+mj-lt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п.Маткаселькя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и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п.Пуйккола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Сортавальского района Республики Карелия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3. Газопровод межпоселковый к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п.Киркколахти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Сортавальского района Республики Карелия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4. Газопровод межпоселковый к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п.Куконваара</a:t>
            </a:r>
            <a:r>
              <a:rPr lang="ru-RU" sz="1700" dirty="0" smtClean="0">
                <a:latin typeface="+mj-lt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пгт.Вяртсиля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Сортавальского района Республики </a:t>
            </a:r>
            <a:r>
              <a:rPr lang="ru-RU" sz="1700" dirty="0" smtClean="0">
                <a:latin typeface="+mj-lt"/>
                <a:cs typeface="Times New Roman" pitchFamily="18" charset="0"/>
              </a:rPr>
              <a:t>Карелия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Проводится актуализация проектной документации</a:t>
            </a:r>
            <a:endParaRPr lang="ru-RU" sz="1700" dirty="0" smtClean="0">
              <a:latin typeface="+mj-lt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5. Газопровод межпоселковый от ГРС Сортавала -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п.Рауталахти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-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д.Хийденсельга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-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д.Янис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–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п.Ляскеля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с отводом на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п.Харлу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Питкярантского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района Республики </a:t>
            </a:r>
            <a:r>
              <a:rPr lang="ru-RU" sz="1700" dirty="0" smtClean="0">
                <a:latin typeface="+mj-lt"/>
                <a:cs typeface="Times New Roman" pitchFamily="18" charset="0"/>
              </a:rPr>
              <a:t>Карелия – завершен проектированием.</a:t>
            </a:r>
            <a:endParaRPr lang="ru-RU" sz="1700" dirty="0" smtClean="0">
              <a:latin typeface="+mj-lt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8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6146" name="Picture 2" descr="C:\Users\kuznetsov\Downloads\Рисунок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7534"/>
            <a:ext cx="3779912" cy="382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347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1550" b="1" u="sng" dirty="0">
                <a:solidFill>
                  <a:schemeClr val="tx2">
                    <a:lumMod val="50000"/>
                  </a:schemeClr>
                </a:solidFill>
                <a:latin typeface="+mj-lt"/>
                <a:ea typeface="PT Astra Serif"/>
              </a:rPr>
              <a:t>Межпоселковые газопроводы </a:t>
            </a:r>
            <a:r>
              <a:rPr lang="ru-RU" sz="1550" b="1" u="sng" dirty="0" err="1">
                <a:solidFill>
                  <a:schemeClr val="tx2">
                    <a:lumMod val="50000"/>
                  </a:schemeClr>
                </a:solidFill>
                <a:latin typeface="+mj-lt"/>
                <a:ea typeface="PT Astra Serif"/>
              </a:rPr>
              <a:t>Прионежского</a:t>
            </a:r>
            <a:r>
              <a:rPr lang="ru-RU" sz="1550" b="1" u="sng" dirty="0">
                <a:solidFill>
                  <a:schemeClr val="tx2">
                    <a:lumMod val="50000"/>
                  </a:schemeClr>
                </a:solidFill>
                <a:latin typeface="+mj-lt"/>
                <a:ea typeface="PT Astra Serif"/>
              </a:rPr>
              <a:t>, </a:t>
            </a:r>
            <a:r>
              <a:rPr lang="ru-RU" sz="1550" b="1" u="sng" dirty="0" err="1">
                <a:solidFill>
                  <a:schemeClr val="tx2">
                    <a:lumMod val="50000"/>
                  </a:schemeClr>
                </a:solidFill>
                <a:latin typeface="+mj-lt"/>
                <a:ea typeface="PT Astra Serif"/>
              </a:rPr>
              <a:t>Пряжинского</a:t>
            </a:r>
            <a:r>
              <a:rPr lang="ru-RU" sz="1550" b="1" u="sng" dirty="0">
                <a:solidFill>
                  <a:schemeClr val="tx2">
                    <a:lumMod val="50000"/>
                  </a:schemeClr>
                </a:solidFill>
                <a:latin typeface="+mj-lt"/>
                <a:ea typeface="PT Astra Serif"/>
              </a:rPr>
              <a:t> районов и г. Петрозаводска.</a:t>
            </a:r>
            <a:endParaRPr lang="ru-RU" sz="1550" b="1" dirty="0">
              <a:solidFill>
                <a:schemeClr val="tx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1. Газопровод-связка между ГРС Северная и ГРС Южная г. Петрозаводска Республики Карелия -  подготовка к выполнению строительно-монтажных работ. Срок завершения строительно-монтажных работ - 2025 год.</a:t>
            </a:r>
            <a:endParaRPr lang="ru-RU" sz="155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2.   Газопровод межпоселковый до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д.Шуйская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Чупа -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д.Царевичи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-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д.Косалма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Прионежского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района Республики Карелия - подготовка к выполнению строительно-монтажных работ. Срок завершения строительно-монтажных работ - конец 2025 года.</a:t>
            </a:r>
            <a:endParaRPr lang="ru-RU" sz="155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3. Межпоселковый газопровод до Урочища «Лососинное»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Прионежского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района Республики Карелия — завершается экспертиза проектной документации.</a:t>
            </a:r>
            <a:endParaRPr lang="ru-RU" sz="155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4. Газопровод межпоселковый до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д.Бесовец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Прионежского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района -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п.Чална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-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д.Виданы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-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ст.Падозеро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-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п.Кутижма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-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д.Сямозеро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-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п.Эссойла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</a:t>
            </a:r>
            <a:r>
              <a:rPr lang="ru-RU" sz="1550" dirty="0" err="1">
                <a:solidFill>
                  <a:srgbClr val="000000"/>
                </a:solidFill>
                <a:latin typeface="+mj-lt"/>
                <a:ea typeface="PT Astra Serif"/>
              </a:rPr>
              <a:t>Пряжинского</a:t>
            </a:r>
            <a:r>
              <a:rPr lang="ru-RU" sz="1550" dirty="0">
                <a:solidFill>
                  <a:srgbClr val="000000"/>
                </a:solidFill>
                <a:latin typeface="+mj-lt"/>
                <a:ea typeface="PT Astra Serif"/>
              </a:rPr>
              <a:t> района Республики Карелия — завершается экспертиза проектной документации.</a:t>
            </a:r>
            <a:endParaRPr lang="ru-RU" sz="155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363838"/>
            <a:ext cx="8640960" cy="16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  <a:ea typeface="PT Astra Serif"/>
              </a:rPr>
              <a:t>За 2021-2023 годы прирост протяженности газовых сетей в Республике Карелия составил 216,26 км, в том числе: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+mj-lt"/>
                <a:ea typeface="PT Astra Serif"/>
              </a:rPr>
              <a:t>- Газопроводы-отводы и ГРС, км — 122,75;</a:t>
            </a:r>
            <a:endParaRPr lang="ru-RU" sz="1500" dirty="0">
              <a:latin typeface="+mj-lt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+mj-lt"/>
                <a:ea typeface="PT Astra Serif"/>
              </a:rPr>
              <a:t>- Межпоселковые газопроводы, км — 16,11;</a:t>
            </a:r>
            <a:endParaRPr lang="ru-RU" sz="1500" dirty="0">
              <a:latin typeface="+mj-lt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kern="0" dirty="0">
                <a:solidFill>
                  <a:srgbClr val="000000"/>
                </a:solidFill>
                <a:latin typeface="+mj-lt"/>
                <a:ea typeface="PT Astra Serif"/>
                <a:cs typeface="Noto Sans Devanagari"/>
              </a:rPr>
              <a:t>- </a:t>
            </a:r>
            <a:r>
              <a:rPr lang="ru-RU" sz="1500" kern="0" dirty="0" err="1">
                <a:solidFill>
                  <a:srgbClr val="000000"/>
                </a:solidFill>
                <a:latin typeface="+mj-lt"/>
                <a:ea typeface="PT Astra Serif"/>
                <a:cs typeface="Noto Sans Devanagari"/>
              </a:rPr>
              <a:t>Внутрипоселковые</a:t>
            </a:r>
            <a:r>
              <a:rPr lang="ru-RU" sz="1500" kern="0" dirty="0">
                <a:solidFill>
                  <a:srgbClr val="000000"/>
                </a:solidFill>
                <a:latin typeface="+mj-lt"/>
                <a:ea typeface="PT Astra Serif"/>
                <a:cs typeface="Noto Sans Devanagari"/>
              </a:rPr>
              <a:t> газопроводы, км — 44,43;</a:t>
            </a:r>
            <a:endParaRPr lang="ru-RU" sz="1500" kern="100" dirty="0">
              <a:latin typeface="+mj-lt"/>
              <a:ea typeface="Tahoma" panose="020B0604030504040204" pitchFamily="34" charset="0"/>
              <a:cs typeface="Noto Sans Devanaga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kern="0" dirty="0">
                <a:solidFill>
                  <a:srgbClr val="000000"/>
                </a:solidFill>
                <a:latin typeface="+mj-lt"/>
                <a:ea typeface="PT Astra Serif"/>
                <a:cs typeface="Noto Sans Devanagari"/>
              </a:rPr>
              <a:t>- Газопроводы по </a:t>
            </a:r>
            <a:r>
              <a:rPr lang="ru-RU" sz="1500" kern="0" dirty="0" err="1">
                <a:solidFill>
                  <a:srgbClr val="000000"/>
                </a:solidFill>
                <a:latin typeface="+mj-lt"/>
                <a:ea typeface="PT Astra Serif"/>
                <a:cs typeface="Noto Sans Devanagari"/>
              </a:rPr>
              <a:t>догазификации</a:t>
            </a:r>
            <a:r>
              <a:rPr lang="ru-RU" sz="1500" kern="0" dirty="0">
                <a:solidFill>
                  <a:srgbClr val="000000"/>
                </a:solidFill>
                <a:latin typeface="+mj-lt"/>
                <a:ea typeface="PT Astra Serif"/>
                <a:cs typeface="Noto Sans Devanagari"/>
              </a:rPr>
              <a:t>, км — 33,0</a:t>
            </a:r>
            <a:endParaRPr lang="ru-RU" sz="1500" kern="100" dirty="0">
              <a:effectLst/>
              <a:latin typeface="+mj-lt"/>
              <a:ea typeface="Tahoma" panose="020B0604030504040204" pitchFamily="34" charset="0"/>
              <a:cs typeface="Noto Sans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5612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1226</Words>
  <Application>Microsoft Office PowerPoint</Application>
  <PresentationFormat>Экран (16:9)</PresentationFormat>
  <Paragraphs>164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DejaVu Sans</vt:lpstr>
      <vt:lpstr>Noto Sans Devanagari</vt:lpstr>
      <vt:lpstr>PT Astra Serif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газифицировано  30  населенных  пунктов</dc:title>
  <dc:creator>Кузнецов В. В.</dc:creator>
  <cp:lastModifiedBy>П В. Блатков</cp:lastModifiedBy>
  <cp:revision>82</cp:revision>
  <cp:lastPrinted>2024-08-22T13:09:55Z</cp:lastPrinted>
  <dcterms:created xsi:type="dcterms:W3CDTF">2023-03-23T12:25:27Z</dcterms:created>
  <dcterms:modified xsi:type="dcterms:W3CDTF">2024-08-22T14:19:30Z</dcterms:modified>
</cp:coreProperties>
</file>